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73" r:id="rId2"/>
    <p:sldId id="274" r:id="rId3"/>
    <p:sldId id="299" r:id="rId4"/>
    <p:sldId id="257" r:id="rId5"/>
    <p:sldId id="258" r:id="rId6"/>
    <p:sldId id="259" r:id="rId7"/>
    <p:sldId id="260" r:id="rId8"/>
    <p:sldId id="275" r:id="rId9"/>
    <p:sldId id="261" r:id="rId10"/>
    <p:sldId id="262" r:id="rId11"/>
    <p:sldId id="264" r:id="rId12"/>
    <p:sldId id="265" r:id="rId13"/>
    <p:sldId id="266" r:id="rId14"/>
    <p:sldId id="267" r:id="rId15"/>
    <p:sldId id="276" r:id="rId16"/>
    <p:sldId id="277" r:id="rId17"/>
    <p:sldId id="278" r:id="rId18"/>
    <p:sldId id="268" r:id="rId19"/>
    <p:sldId id="269" r:id="rId20"/>
    <p:sldId id="270" r:id="rId21"/>
    <p:sldId id="294" r:id="rId22"/>
    <p:sldId id="295" r:id="rId23"/>
    <p:sldId id="296" r:id="rId24"/>
    <p:sldId id="271" r:id="rId25"/>
    <p:sldId id="297" r:id="rId26"/>
    <p:sldId id="298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43" autoAdjust="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11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</a:t>
            </a:r>
            <a:r>
              <a:rPr lang="pt-BR" baseline="0" dirty="0" smtClean="0"/>
              <a:t> capítulo 11, seção 11.1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</a:t>
            </a:r>
            <a:r>
              <a:rPr lang="pt-BR" baseline="0" dirty="0" smtClean="0"/>
              <a:t> capítulo 11, seção 11.4.1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</a:t>
            </a:r>
            <a:r>
              <a:rPr lang="pt-BR" baseline="0" dirty="0" smtClean="0"/>
              <a:t> capítulo 11, seção 11.4.2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11, seção 11.4.3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23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813576" cy="3286148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Metodologia de</a:t>
            </a:r>
            <a:br>
              <a:rPr lang="pt-BR" dirty="0" smtClean="0"/>
            </a:br>
            <a:r>
              <a:rPr lang="pt-BR" dirty="0" smtClean="0"/>
              <a:t> modelagem</a:t>
            </a:r>
            <a:br>
              <a:rPr lang="pt-BR" dirty="0" smtClean="0"/>
            </a:br>
            <a:r>
              <a:rPr lang="pt-BR" dirty="0" smtClean="0"/>
              <a:t>Organização de especificação orientada a objetos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1828821"/>
            <a:ext cx="70485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/>
          <a:lstStyle/>
          <a:p>
            <a:r>
              <a:rPr lang="pt-BR" dirty="0" smtClean="0"/>
              <a:t>Raiz da especificação (padrão)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Seta para a direita 6"/>
          <p:cNvSpPr/>
          <p:nvPr/>
        </p:nvSpPr>
        <p:spPr>
          <a:xfrm rot="16200000">
            <a:off x="1607323" y="4179099"/>
            <a:ext cx="71438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1500166" y="4714884"/>
            <a:ext cx="10715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200" dirty="0" smtClean="0">
                <a:solidFill>
                  <a:schemeClr val="tx2"/>
                </a:solidFill>
              </a:rPr>
              <a:t>1º</a:t>
            </a:r>
            <a:endParaRPr lang="pt-BR" sz="7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142984"/>
            <a:ext cx="6196114" cy="56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/>
          </a:bodyPr>
          <a:lstStyle/>
          <a:p>
            <a:r>
              <a:rPr lang="pt-BR" sz="4000" dirty="0" smtClean="0"/>
              <a:t>1º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Pacote </a:t>
            </a:r>
            <a:r>
              <a:rPr lang="pt-BR" sz="4000" i="1" dirty="0" smtClean="0"/>
              <a:t>Modelagem de classes</a:t>
            </a:r>
            <a:endParaRPr lang="pt-BR" sz="4000" i="1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Pacote </a:t>
            </a:r>
            <a:r>
              <a:rPr lang="pt-BR" i="1" dirty="0" smtClean="0"/>
              <a:t>Diagrama(s) de classes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Referencia </a:t>
            </a:r>
          </a:p>
          <a:p>
            <a:pPr lvl="1"/>
            <a:r>
              <a:rPr lang="pt-BR" dirty="0" smtClean="0"/>
              <a:t>O único diagrama de classes da especificação OU</a:t>
            </a:r>
          </a:p>
          <a:p>
            <a:pPr lvl="1"/>
            <a:r>
              <a:rPr lang="pt-BR" dirty="0" smtClean="0"/>
              <a:t>Um diagrama de pacotes com cada pacote referenciando um diagrama de classes (quando mais de um diagrama)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Pacote </a:t>
            </a:r>
            <a:r>
              <a:rPr lang="pt-BR" i="1" dirty="0" smtClean="0"/>
              <a:t>Classes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Contém um pacote para cada classe que possua diagramas associados</a:t>
            </a:r>
          </a:p>
          <a:p>
            <a:pPr lvl="1"/>
            <a:r>
              <a:rPr lang="pt-BR" dirty="0" smtClean="0"/>
              <a:t>Modelagem de estados e de algoritmo dos métodos</a:t>
            </a:r>
          </a:p>
          <a:p>
            <a:r>
              <a:rPr lang="pt-BR" dirty="0" smtClean="0"/>
              <a:t>Cada pacote associado a uma classe poderá referenciar um diagrama de pacotes com dois pacotes (caso a classe tenha as duas modelagens associadas)</a:t>
            </a:r>
          </a:p>
          <a:p>
            <a:pPr lvl="1"/>
            <a:r>
              <a:rPr lang="pt-BR" dirty="0" smtClean="0"/>
              <a:t>Um para modelagem de estados </a:t>
            </a:r>
          </a:p>
          <a:p>
            <a:pPr lvl="1"/>
            <a:r>
              <a:rPr lang="pt-BR" dirty="0" smtClean="0"/>
              <a:t>Outro para modelagem de métodos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Pacote </a:t>
            </a:r>
            <a:r>
              <a:rPr lang="pt-BR" i="1" dirty="0" smtClean="0"/>
              <a:t>Destaques estruturais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Existente apenas quando a especificação demanda pelo menos um destaque estrutural</a:t>
            </a:r>
          </a:p>
          <a:p>
            <a:r>
              <a:rPr lang="pt-BR" dirty="0" smtClean="0"/>
              <a:t>Pode conter de um a três pacotes, sendo neste caso</a:t>
            </a:r>
          </a:p>
          <a:p>
            <a:pPr lvl="1"/>
            <a:r>
              <a:rPr lang="pt-BR" dirty="0" smtClean="0"/>
              <a:t>Destaque de objetos existentes, em diagrama de objetos</a:t>
            </a:r>
          </a:p>
          <a:p>
            <a:pPr lvl="1"/>
            <a:r>
              <a:rPr lang="pt-BR" dirty="0" smtClean="0"/>
              <a:t>Destaque de composições, em diagramas de estrutura composta</a:t>
            </a:r>
          </a:p>
          <a:p>
            <a:pPr lvl="1"/>
            <a:r>
              <a:rPr lang="pt-BR" dirty="0" smtClean="0"/>
              <a:t>Destaque de arranjos funcionais (colaborações), em diagramas de estrutura composta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1828821"/>
            <a:ext cx="70485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/>
          <a:lstStyle/>
          <a:p>
            <a:r>
              <a:rPr lang="pt-BR" dirty="0" smtClean="0"/>
              <a:t>Raiz da especificação (padrão)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Seta para a direita 6"/>
          <p:cNvSpPr/>
          <p:nvPr/>
        </p:nvSpPr>
        <p:spPr>
          <a:xfrm rot="16200000">
            <a:off x="6607983" y="4179099"/>
            <a:ext cx="71438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6500826" y="4643446"/>
            <a:ext cx="10715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200" dirty="0" smtClean="0">
                <a:solidFill>
                  <a:schemeClr val="tx2"/>
                </a:solidFill>
              </a:rPr>
              <a:t>2º</a:t>
            </a:r>
            <a:endParaRPr lang="pt-BR" sz="7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pt-BR" sz="4000" dirty="0" smtClean="0"/>
              <a:t>2º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Pacote </a:t>
            </a:r>
            <a:r>
              <a:rPr lang="pt-BR" sz="4000" i="1" dirty="0" smtClean="0"/>
              <a:t>Modelagem de casos de uso</a:t>
            </a:r>
            <a:endParaRPr lang="pt-BR" sz="4000" i="1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186510"/>
            <a:ext cx="7500990" cy="521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400" dirty="0" smtClean="0"/>
              <a:t>Pacote </a:t>
            </a:r>
            <a:r>
              <a:rPr lang="pt-BR" sz="4400" i="1" dirty="0" smtClean="0"/>
              <a:t>Diagrama(s) de casos de uso</a:t>
            </a:r>
            <a:endParaRPr lang="pt-BR" sz="4400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Referencia </a:t>
            </a:r>
          </a:p>
          <a:p>
            <a:pPr lvl="1"/>
            <a:r>
              <a:rPr lang="pt-BR" dirty="0" smtClean="0"/>
              <a:t>O único diagrama de casos de uso da especificação OU</a:t>
            </a:r>
          </a:p>
          <a:p>
            <a:pPr lvl="1"/>
            <a:r>
              <a:rPr lang="pt-BR" dirty="0" smtClean="0"/>
              <a:t>Um diagrama de pacotes com cada pacote referenciando um diagrama de casos de uso (quando mais de um diagrama)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28" y="1142984"/>
            <a:ext cx="6286506" cy="565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85884"/>
          </a:xfrm>
        </p:spPr>
        <p:txBody>
          <a:bodyPr>
            <a:noAutofit/>
          </a:bodyPr>
          <a:lstStyle/>
          <a:p>
            <a:r>
              <a:rPr lang="pt-BR" sz="3600" dirty="0" smtClean="0"/>
              <a:t>Exemplo – Pacote </a:t>
            </a:r>
            <a:r>
              <a:rPr lang="pt-BR" sz="3600" i="1" dirty="0" smtClean="0"/>
              <a:t>Diagrama(s) de casos de uso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Pacote Diagrama(s) de visão geral de interação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Referencia </a:t>
            </a:r>
          </a:p>
          <a:p>
            <a:pPr lvl="1"/>
            <a:r>
              <a:rPr lang="pt-BR" dirty="0" smtClean="0"/>
              <a:t>O único diagrama de visão geral de interação da especificação OU</a:t>
            </a:r>
          </a:p>
          <a:p>
            <a:pPr lvl="1"/>
            <a:r>
              <a:rPr lang="pt-BR" dirty="0" smtClean="0"/>
              <a:t>Um diagrama de pacotes com cada pacote referenciando um diagrama de visão geral de interação (quando mais de um diagrama)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Estabelecer uma forma de organizar o conjunto de diagramas que compõem uma especificação orientada a objetos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Princípio para “quebra” de diagrama de visão geral de interação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2143116"/>
            <a:ext cx="78486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Pacote </a:t>
            </a:r>
            <a:r>
              <a:rPr lang="pt-BR" i="1" dirty="0" smtClean="0"/>
              <a:t>Casos de uso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Contém um pacote para cada caso de uso que possua diagramas associados</a:t>
            </a:r>
          </a:p>
          <a:p>
            <a:pPr lvl="1"/>
            <a:r>
              <a:rPr lang="pt-BR" dirty="0" smtClean="0"/>
              <a:t>Refinamento e destaque de restrições temporais</a:t>
            </a:r>
          </a:p>
          <a:p>
            <a:r>
              <a:rPr lang="pt-BR" dirty="0" smtClean="0"/>
              <a:t>Cada pacote associado a um caso de uso poderá referenciar um diagrama de pacotes com até quatro pacotes</a:t>
            </a:r>
          </a:p>
          <a:p>
            <a:pPr lvl="1"/>
            <a:r>
              <a:rPr lang="pt-BR" dirty="0" smtClean="0"/>
              <a:t>Atividades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refinamento de caso de uso com diagrama de atividades</a:t>
            </a:r>
          </a:p>
          <a:p>
            <a:pPr lvl="1"/>
            <a:r>
              <a:rPr lang="pt-BR" dirty="0" smtClean="0"/>
              <a:t>Comunicação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refinamento de caso de uso com diagrama de comunicação</a:t>
            </a:r>
          </a:p>
          <a:p>
            <a:pPr lvl="1"/>
            <a:r>
              <a:rPr lang="pt-BR" dirty="0" err="1" smtClean="0"/>
              <a:t>Sequência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refinamento de caso de uso com diagrama de </a:t>
            </a:r>
            <a:r>
              <a:rPr lang="pt-BR" dirty="0" err="1" smtClean="0"/>
              <a:t>sequência</a:t>
            </a:r>
            <a:endParaRPr lang="pt-BR" dirty="0" smtClean="0"/>
          </a:p>
          <a:p>
            <a:pPr lvl="1"/>
            <a:r>
              <a:rPr lang="pt-BR" dirty="0" smtClean="0"/>
              <a:t>Destaques temporais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com diagrama de temporização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1828821"/>
            <a:ext cx="70485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/>
          <a:lstStyle/>
          <a:p>
            <a:r>
              <a:rPr lang="pt-BR" dirty="0" smtClean="0"/>
              <a:t>Raiz da especificação (padrão)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Seta para a direita 6"/>
          <p:cNvSpPr/>
          <p:nvPr/>
        </p:nvSpPr>
        <p:spPr>
          <a:xfrm rot="10800000">
            <a:off x="6000760" y="5072074"/>
            <a:ext cx="71438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6786578" y="4643446"/>
            <a:ext cx="10715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200" dirty="0" smtClean="0">
                <a:solidFill>
                  <a:schemeClr val="tx2"/>
                </a:solidFill>
              </a:rPr>
              <a:t>3º</a:t>
            </a:r>
            <a:endParaRPr lang="pt-BR" sz="7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>
            <a:normAutofit/>
          </a:bodyPr>
          <a:lstStyle/>
          <a:p>
            <a:r>
              <a:rPr lang="pt-BR" sz="4000" dirty="0" smtClean="0"/>
              <a:t>3º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Pacote </a:t>
            </a:r>
            <a:r>
              <a:rPr lang="pt-BR" sz="4000" i="1" dirty="0" smtClean="0"/>
              <a:t>Especificidades de implementação</a:t>
            </a:r>
            <a:endParaRPr lang="pt-BR" sz="4000" i="1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3055" y="2357430"/>
            <a:ext cx="662850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Pacote </a:t>
            </a:r>
            <a:r>
              <a:rPr lang="pt-BR" sz="4000" i="1" dirty="0" smtClean="0"/>
              <a:t>Especificidades de implementação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Só haverá este pacote se a especificação contiver</a:t>
            </a:r>
          </a:p>
          <a:p>
            <a:pPr lvl="1"/>
            <a:r>
              <a:rPr lang="pt-BR" dirty="0" smtClean="0"/>
              <a:t>Modelagem de dinâmica de interface gráfica, com diagrama de máquina de estados E/OU</a:t>
            </a:r>
          </a:p>
          <a:p>
            <a:pPr lvl="1"/>
            <a:r>
              <a:rPr lang="pt-BR" dirty="0" smtClean="0"/>
              <a:t>Modelagem do detalhamento da instalação, com diagrama de utilização (</a:t>
            </a:r>
            <a:r>
              <a:rPr lang="pt-BR" i="1" dirty="0" err="1" smtClean="0"/>
              <a:t>deployment</a:t>
            </a:r>
            <a:r>
              <a:rPr lang="pt-BR" i="1" dirty="0" smtClean="0"/>
              <a:t> </a:t>
            </a:r>
            <a:r>
              <a:rPr lang="pt-BR" i="1" dirty="0" err="1" smtClean="0"/>
              <a:t>diagram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Apresentação de abordagem para organizar os diagramas de uma especificação</a:t>
            </a:r>
          </a:p>
          <a:p>
            <a:r>
              <a:rPr lang="pt-BR" dirty="0" smtClean="0"/>
              <a:t>Organização dos diagramas em árvore</a:t>
            </a:r>
          </a:p>
          <a:p>
            <a:r>
              <a:rPr lang="pt-BR" dirty="0" smtClean="0"/>
              <a:t>Com diagramas de pacotes, cujos pacotes referenciam</a:t>
            </a:r>
          </a:p>
          <a:p>
            <a:pPr lvl="1"/>
            <a:r>
              <a:rPr lang="pt-BR" dirty="0" smtClean="0"/>
              <a:t>Diagrama de pacotes OU</a:t>
            </a:r>
          </a:p>
          <a:p>
            <a:pPr lvl="1"/>
            <a:r>
              <a:rPr lang="pt-BR" dirty="0" smtClean="0"/>
              <a:t>Diagrama de outro tipo (contendo parte da especificação)</a:t>
            </a:r>
          </a:p>
          <a:p>
            <a:r>
              <a:rPr lang="pt-BR" dirty="0" smtClean="0"/>
              <a:t>Trata-se de uma possibilidade de organização (não a única)</a:t>
            </a:r>
          </a:p>
          <a:p>
            <a:endParaRPr lang="pt-BR" dirty="0" smtClean="0"/>
          </a:p>
          <a:p>
            <a:endParaRPr lang="pt-BR" sz="260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11, </a:t>
            </a:r>
            <a:r>
              <a:rPr lang="pt-BR" i="1" dirty="0" smtClean="0"/>
              <a:t>Organização da </a:t>
            </a:r>
            <a:r>
              <a:rPr lang="pt-BR" i="1" dirty="0" smtClean="0"/>
              <a:t>especificação orientada a objetos</a:t>
            </a:r>
            <a:r>
              <a:rPr lang="pt-BR" dirty="0" smtClean="0"/>
              <a:t>, </a:t>
            </a:r>
            <a:r>
              <a:rPr lang="pt-BR" dirty="0" smtClean="0"/>
              <a:t>do livro </a:t>
            </a:r>
            <a:r>
              <a:rPr lang="pt-BR" b="1" dirty="0" smtClean="0"/>
              <a:t>Como modelar com UML 2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procurar reproduzir o conjunto de diagramas, com a ferramenta que tiver disponível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Como modelar com UML 2</a:t>
            </a:r>
            <a:r>
              <a:rPr lang="pt-BR" sz="2400" dirty="0" smtClean="0"/>
              <a:t>. Florianópolis, SC: Visual Books, 2009. 320p.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Diagramas UML usados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pacotes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problema da organização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UML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solução para a produção de diagramas</a:t>
            </a:r>
          </a:p>
          <a:p>
            <a:pPr lvl="1"/>
            <a:r>
              <a:rPr lang="pt-BR" dirty="0" smtClean="0"/>
              <a:t>Modelagem estrutural e dinâmica</a:t>
            </a:r>
          </a:p>
          <a:p>
            <a:pPr lvl="1"/>
            <a:r>
              <a:rPr lang="pt-BR" dirty="0" smtClean="0"/>
              <a:t>Visão do todo e da parte</a:t>
            </a:r>
          </a:p>
          <a:p>
            <a:r>
              <a:rPr lang="pt-BR" dirty="0" smtClean="0"/>
              <a:t>E a organização?</a:t>
            </a:r>
          </a:p>
          <a:p>
            <a:pPr lvl="1"/>
            <a:r>
              <a:rPr lang="pt-BR" dirty="0" smtClean="0"/>
              <a:t>Falta de mecanismos de interligação que permitam manter a coesão do conjunto de diagramas que compõem uma especificação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Organizar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dois requisitos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pt-BR" dirty="0" smtClean="0"/>
              <a:t>União do conjunto de diagramas como elementos de uma única especificação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Estabelecimento de caminhos de leitura dos diagramas (compreensibilidade)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Caminhos de leitura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Diagramas </a:t>
            </a:r>
            <a:r>
              <a:rPr lang="pt-BR" smtClean="0"/>
              <a:t>não podem </a:t>
            </a:r>
            <a:r>
              <a:rPr lang="pt-BR" dirty="0" smtClean="0"/>
              <a:t>ser tratados como “folhas soltas”</a:t>
            </a:r>
          </a:p>
          <a:p>
            <a:r>
              <a:rPr lang="pt-BR" dirty="0" smtClean="0"/>
              <a:t>Juntá-los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como um livro</a:t>
            </a:r>
          </a:p>
          <a:p>
            <a:pPr lvl="1"/>
            <a:r>
              <a:rPr lang="pt-BR" dirty="0" smtClean="0"/>
              <a:t>Com sumário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onde está cada diagrama?</a:t>
            </a:r>
          </a:p>
          <a:p>
            <a:pPr lvl="1"/>
            <a:r>
              <a:rPr lang="pt-BR" dirty="0" smtClean="0"/>
              <a:t>Com </a:t>
            </a:r>
            <a:r>
              <a:rPr lang="pt-BR" i="1" dirty="0" smtClean="0"/>
              <a:t>links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partes apontam outras partes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Solução adotada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Organização com diagrama de pacotes</a:t>
            </a:r>
          </a:p>
          <a:p>
            <a:r>
              <a:rPr lang="pt-BR" dirty="0" smtClean="0"/>
              <a:t>Outras possibilidades</a:t>
            </a:r>
          </a:p>
          <a:p>
            <a:pPr lvl="1"/>
            <a:r>
              <a:rPr lang="pt-BR" dirty="0" smtClean="0"/>
              <a:t>Recursos sintáticos extra UML</a:t>
            </a:r>
          </a:p>
          <a:p>
            <a:pPr lvl="1"/>
            <a:r>
              <a:rPr lang="pt-BR" dirty="0" smtClean="0"/>
              <a:t>Suporte ferramental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Princípio da organização com diagrama de pacotes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pacotes contém apenas pacotes</a:t>
            </a:r>
          </a:p>
          <a:p>
            <a:r>
              <a:rPr lang="pt-BR" dirty="0" smtClean="0"/>
              <a:t>Pacote contido em diagrama de pacotes sempre aponta </a:t>
            </a:r>
          </a:p>
          <a:p>
            <a:pPr lvl="1"/>
            <a:r>
              <a:rPr lang="pt-BR" dirty="0" smtClean="0"/>
              <a:t>diagrama de pacotes ou </a:t>
            </a:r>
          </a:p>
          <a:p>
            <a:pPr lvl="1"/>
            <a:r>
              <a:rPr lang="pt-BR" dirty="0" smtClean="0"/>
              <a:t>outro tipo de diagrama (quando especificação possui apenas um diagrama do tipo associado ao pacote que aponta)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 especificação organizada como árvore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Especificação e suas partes contidas em diagramas de pacotes</a:t>
            </a:r>
          </a:p>
          <a:p>
            <a:r>
              <a:rPr lang="pt-BR" dirty="0" smtClean="0"/>
              <a:t>Raiz da especificação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diagrama de pacotes</a:t>
            </a:r>
          </a:p>
          <a:p>
            <a:r>
              <a:rPr lang="pt-BR" dirty="0" smtClean="0"/>
              <a:t>Pacotes referenciam as partes da especificação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140</TotalTime>
  <Words>927</Words>
  <Application>Microsoft Office PowerPoint</Application>
  <PresentationFormat>Apresentação na tela (4:3)</PresentationFormat>
  <Paragraphs>132</Paragraphs>
  <Slides>26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27" baseType="lpstr">
      <vt:lpstr>Fluxo</vt:lpstr>
      <vt:lpstr>Metodologia de  modelagem Organização de especificação orientada a objetos</vt:lpstr>
      <vt:lpstr>Objetivo</vt:lpstr>
      <vt:lpstr>Diagramas UML usados</vt:lpstr>
      <vt:lpstr>O problema da organização</vt:lpstr>
      <vt:lpstr>Organizar → dois requisitos</vt:lpstr>
      <vt:lpstr>Caminhos de leitura</vt:lpstr>
      <vt:lpstr>Solução adotada</vt:lpstr>
      <vt:lpstr>Princípio da organização com diagrama de pacotes</vt:lpstr>
      <vt:lpstr>A especificação organizada como árvore</vt:lpstr>
      <vt:lpstr>Raiz da especificação (padrão)</vt:lpstr>
      <vt:lpstr>1º → Pacote Modelagem de classes</vt:lpstr>
      <vt:lpstr>Pacote Diagrama(s) de classes</vt:lpstr>
      <vt:lpstr>Pacote Classes</vt:lpstr>
      <vt:lpstr>Pacote Destaques estruturais</vt:lpstr>
      <vt:lpstr>Raiz da especificação (padrão)</vt:lpstr>
      <vt:lpstr>2º → Pacote Modelagem de casos de uso</vt:lpstr>
      <vt:lpstr>Pacote Diagrama(s) de casos de uso</vt:lpstr>
      <vt:lpstr>Exemplo – Pacote Diagrama(s) de casos de uso</vt:lpstr>
      <vt:lpstr>Pacote Diagrama(s) de visão geral de interação</vt:lpstr>
      <vt:lpstr>Princípio para “quebra” de diagrama de visão geral de interação</vt:lpstr>
      <vt:lpstr>Pacote Casos de uso</vt:lpstr>
      <vt:lpstr>Raiz da especificação (padrão)</vt:lpstr>
      <vt:lpstr>3º → Pacote Especificidades de implementação</vt:lpstr>
      <vt:lpstr>Pacote Especificidades de implementação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28</cp:revision>
  <dcterms:created xsi:type="dcterms:W3CDTF">2009-09-16T15:02:40Z</dcterms:created>
  <dcterms:modified xsi:type="dcterms:W3CDTF">2009-11-04T13:52:15Z</dcterms:modified>
</cp:coreProperties>
</file>