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73" r:id="rId2"/>
    <p:sldId id="274" r:id="rId3"/>
    <p:sldId id="275" r:id="rId4"/>
    <p:sldId id="257" r:id="rId5"/>
    <p:sldId id="276" r:id="rId6"/>
    <p:sldId id="258" r:id="rId7"/>
    <p:sldId id="277" r:id="rId8"/>
    <p:sldId id="259" r:id="rId9"/>
    <p:sldId id="292" r:id="rId10"/>
    <p:sldId id="290" r:id="rId11"/>
    <p:sldId id="278" r:id="rId12"/>
    <p:sldId id="279" r:id="rId13"/>
    <p:sldId id="291" r:id="rId14"/>
    <p:sldId id="280" r:id="rId15"/>
    <p:sldId id="260" r:id="rId16"/>
    <p:sldId id="281" r:id="rId17"/>
    <p:sldId id="283" r:id="rId18"/>
    <p:sldId id="261" r:id="rId19"/>
    <p:sldId id="282" r:id="rId20"/>
    <p:sldId id="284" r:id="rId21"/>
    <p:sldId id="262" r:id="rId22"/>
    <p:sldId id="263" r:id="rId23"/>
    <p:sldId id="264" r:id="rId24"/>
    <p:sldId id="265" r:id="rId25"/>
    <p:sldId id="285" r:id="rId26"/>
    <p:sldId id="289" r:id="rId27"/>
    <p:sldId id="287" r:id="rId28"/>
    <p:sldId id="288" r:id="rId2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9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9, seção 9.2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9,</a:t>
            </a:r>
            <a:r>
              <a:rPr lang="pt-BR" baseline="0" dirty="0" smtClean="0"/>
              <a:t> seção 9.1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9, seção 9.1.2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9, seção 9.1.1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9, seção 9.1.2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785794"/>
            <a:ext cx="5670436" cy="3071834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8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Tradução da especificação produzida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Traduzir os algoritmos de métodos modelados em diagramas de atividades</a:t>
            </a:r>
          </a:p>
          <a:p>
            <a:pPr lvl="1"/>
            <a:r>
              <a:rPr lang="pt-BR" dirty="0" smtClean="0"/>
              <a:t>Pode demandar ou não interpretação humana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Tradução da especificação produzida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Inferir a responsabilidade dos métodos a partir das situações em que é invocado e das </a:t>
            </a:r>
            <a:r>
              <a:rPr lang="pt-BR" dirty="0" err="1" smtClean="0"/>
              <a:t>consequências</a:t>
            </a:r>
            <a:r>
              <a:rPr lang="pt-BR" dirty="0" smtClean="0"/>
              <a:t> de sua execução</a:t>
            </a:r>
          </a:p>
          <a:p>
            <a:pPr lvl="1"/>
            <a:r>
              <a:rPr lang="pt-BR" dirty="0" smtClean="0"/>
              <a:t>Informações buscadas nos diagramas da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Tradução da especificação produzida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Inferir a responsabilidade dos métodos a partir das suas assinaturas</a:t>
            </a:r>
          </a:p>
          <a:p>
            <a:pPr lvl="1"/>
            <a:r>
              <a:rPr lang="pt-BR" dirty="0" smtClean="0"/>
              <a:t>Quando não houver outras informações disponíveis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72132" y="704088"/>
            <a:ext cx="3114668" cy="2367722"/>
          </a:xfrm>
        </p:spPr>
        <p:txBody>
          <a:bodyPr>
            <a:noAutofit/>
          </a:bodyPr>
          <a:lstStyle/>
          <a:p>
            <a:r>
              <a:rPr lang="pt-BR" sz="3600" dirty="0" smtClean="0"/>
              <a:t>Introdução da implementação no processo de modelagem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3" y="76224"/>
            <a:ext cx="4957767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código realimentando o projeto – exemplos de situações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O objeto que envia uma mensagem em um diagrama de </a:t>
            </a:r>
            <a:r>
              <a:rPr lang="pt-BR" dirty="0" err="1" smtClean="0"/>
              <a:t>sequência</a:t>
            </a:r>
            <a:r>
              <a:rPr lang="pt-BR" dirty="0" smtClean="0"/>
              <a:t> não possui a referência do objeto destinatário e isso não é percebido durante a modelagem</a:t>
            </a:r>
          </a:p>
          <a:p>
            <a:pPr lvl="0"/>
            <a:r>
              <a:rPr lang="pt-BR" dirty="0" smtClean="0"/>
              <a:t>Um fragmento combinado de um diagrama de </a:t>
            </a:r>
            <a:r>
              <a:rPr lang="pt-BR" dirty="0" err="1" smtClean="0"/>
              <a:t>sequência</a:t>
            </a:r>
            <a:r>
              <a:rPr lang="pt-BR" dirty="0" smtClean="0"/>
              <a:t> abrange menos (ou mais) mensagens do que realmente deveria e isso é percebido na tentativa de executar o código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código realimentando o projeto – exemplos de situações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O código de um método apresenta envios de mensagem que não estão presentes nos diagramas de </a:t>
            </a:r>
            <a:r>
              <a:rPr lang="pt-BR" dirty="0" err="1" smtClean="0"/>
              <a:t>sequência</a:t>
            </a:r>
            <a:r>
              <a:rPr lang="pt-BR" dirty="0" smtClean="0"/>
              <a:t>, por sua necessidade só ter sido percebida na codificação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código realimentando o projeto – exemplos de situações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Identificação de estados (de objetos) quando da execução do código, ausentes nas respectivas modelagens de estados</a:t>
            </a:r>
          </a:p>
          <a:p>
            <a:pPr lvl="0"/>
            <a:r>
              <a:rPr lang="pt-BR" dirty="0" smtClean="0"/>
              <a:t>Necessidade de modificação de parâmetros (inclusão, exclusão, troca de tipo) identificada na codificação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Comparação entre projeto e código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leva ao código, mas é preciso uma realimentação para avaliar se satisfatório</a:t>
            </a:r>
          </a:p>
          <a:p>
            <a:r>
              <a:rPr lang="pt-BR" dirty="0" smtClean="0"/>
              <a:t>Comparações necessárias</a:t>
            </a:r>
          </a:p>
          <a:p>
            <a:pPr lvl="1"/>
            <a:r>
              <a:rPr lang="pt-BR" dirty="0" smtClean="0"/>
              <a:t>Código e algoritmo de método em diagrama de atividades</a:t>
            </a:r>
          </a:p>
          <a:p>
            <a:pPr lvl="1"/>
            <a:r>
              <a:rPr lang="pt-BR" dirty="0" smtClean="0"/>
              <a:t>Código e interação de objetos em diagrama de </a:t>
            </a:r>
            <a:r>
              <a:rPr lang="pt-BR" dirty="0" err="1" smtClean="0"/>
              <a:t>sequência</a:t>
            </a:r>
            <a:r>
              <a:rPr lang="pt-BR" dirty="0" smtClean="0"/>
              <a:t>, de comunicação e de temporização</a:t>
            </a:r>
          </a:p>
          <a:p>
            <a:pPr lvl="1"/>
            <a:r>
              <a:rPr lang="pt-BR" dirty="0" smtClean="0"/>
              <a:t>Código e diagrama de máquina de estados, quando ambos estão associados a uma mesma classe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1585935"/>
            <a:ext cx="88487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Comparação entre projeto e código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Comparação entre projeto e código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1357298"/>
            <a:ext cx="9031682" cy="5107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oitava etapa da metodologia de modelagem</a:t>
            </a:r>
          </a:p>
          <a:p>
            <a:pPr lvl="1"/>
            <a:r>
              <a:rPr lang="pt-BR" dirty="0" smtClean="0"/>
              <a:t>Etapa 8 – Geração de código</a:t>
            </a:r>
          </a:p>
          <a:p>
            <a:pPr lvl="1"/>
            <a:endParaRPr lang="pt-BR" b="1" dirty="0" smtClean="0"/>
          </a:p>
          <a:p>
            <a:r>
              <a:rPr lang="pt-BR" dirty="0" smtClean="0"/>
              <a:t>Discutir o critério de parada do desenvolvimento iterativo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3" y="595336"/>
            <a:ext cx="9020175" cy="61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Comparação entre projeto e código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Código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o quinto ponto de vista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Explorar o código como o quinto ponto de vista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proceder ao percurso inverso à sua criação</a:t>
            </a:r>
          </a:p>
          <a:p>
            <a:pPr lvl="1"/>
            <a:r>
              <a:rPr lang="pt-BR" dirty="0" smtClean="0"/>
              <a:t>Comparar o código gerado com o projeto que o originou</a:t>
            </a:r>
          </a:p>
          <a:p>
            <a:r>
              <a:rPr lang="pt-BR" dirty="0" smtClean="0"/>
              <a:t>A geração de código é um caminho de mão dupla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Quando termina o processo iterativo?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etapa de implementação se junta às etapas de análise e projeto em um ciclo iterativo de desenvolvimento</a:t>
            </a:r>
          </a:p>
          <a:p>
            <a:r>
              <a:rPr lang="pt-BR" dirty="0" smtClean="0"/>
              <a:t>A codificação tanto absorve informações da modelagem, quanto as fornece</a:t>
            </a:r>
          </a:p>
          <a:p>
            <a:pPr lvl="1"/>
            <a:r>
              <a:rPr lang="pt-BR" dirty="0" smtClean="0"/>
              <a:t>O código que funciona pode implicar em atualizações do projeto</a:t>
            </a:r>
          </a:p>
          <a:p>
            <a:pPr lvl="1"/>
            <a:r>
              <a:rPr lang="pt-BR" dirty="0" smtClean="0"/>
              <a:t>Essas atualizações podem exigir alterações no código e assim por diante</a:t>
            </a:r>
          </a:p>
          <a:p>
            <a:r>
              <a:rPr lang="pt-BR" dirty="0" smtClean="0"/>
              <a:t>Quando parar?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Requisito de parada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Haver correspondência entre projeto e código</a:t>
            </a:r>
          </a:p>
          <a:p>
            <a:r>
              <a:rPr lang="pt-BR" dirty="0" smtClean="0"/>
              <a:t>Código operar sem pane, cumprindo requisitos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Critérios de parada (de detalhamento do projeto)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Que a especificação de projeto tenha informações suficientes para que terceiros possam proceder à implementação</a:t>
            </a:r>
          </a:p>
          <a:p>
            <a:pPr lvl="0"/>
            <a:r>
              <a:rPr lang="pt-BR" dirty="0" smtClean="0"/>
              <a:t>Que seja possível compreender o software produzido a partir do projeto, isto é, sem a necessidade de “decifrar” o código</a:t>
            </a:r>
          </a:p>
          <a:p>
            <a:pPr lvl="0"/>
            <a:endParaRPr lang="pt-BR" dirty="0" smtClean="0"/>
          </a:p>
          <a:p>
            <a:pPr lvl="0"/>
            <a:r>
              <a:rPr lang="pt-BR" dirty="0" smtClean="0"/>
              <a:t>...avaliações subjetivas!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Resultados parciais após a oitava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Etapas 1 a 4 – modelagem do domínio do problema</a:t>
            </a:r>
          </a:p>
          <a:p>
            <a:r>
              <a:rPr lang="pt-BR" dirty="0" smtClean="0"/>
              <a:t>Etapa 5 – modelagem do domínio da solução</a:t>
            </a:r>
          </a:p>
          <a:p>
            <a:r>
              <a:rPr lang="pt-BR" dirty="0" smtClean="0"/>
              <a:t>Etapa 6 – Modelagem de destaques na especificação, quando julgado necessário</a:t>
            </a:r>
          </a:p>
          <a:p>
            <a:r>
              <a:rPr lang="pt-BR" dirty="0" smtClean="0"/>
              <a:t>Etapa 7 – Modelagem de algoritmos de métodos </a:t>
            </a:r>
          </a:p>
          <a:p>
            <a:r>
              <a:rPr lang="pt-BR" dirty="0" smtClean="0"/>
              <a:t>Etapa 8 – Geração de código (última etapa)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Sumário da oitava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t-BR" sz="2800" dirty="0" smtClean="0"/>
              <a:t>Produzir a estrutura da implementação a partir do diagrama de classes e completar os corpos dos métodos a partir de:</a:t>
            </a:r>
          </a:p>
          <a:p>
            <a:pPr lvl="1"/>
            <a:r>
              <a:rPr lang="pt-BR" dirty="0" smtClean="0"/>
              <a:t>Tradução dos algoritmos de métodos modelados em diagramas de atividades;</a:t>
            </a:r>
          </a:p>
          <a:p>
            <a:pPr lvl="1"/>
            <a:r>
              <a:rPr lang="pt-BR" dirty="0" smtClean="0"/>
              <a:t>Inferência das responsabilidades dos métodos a partir das situações em que são invocados;</a:t>
            </a:r>
          </a:p>
          <a:p>
            <a:pPr lvl="1"/>
            <a:r>
              <a:rPr lang="pt-BR" dirty="0" smtClean="0"/>
              <a:t>Inferência das responsabilidades dos métodos a partir das suas assinaturas;</a:t>
            </a:r>
          </a:p>
          <a:p>
            <a:pPr lvl="0"/>
            <a:r>
              <a:rPr lang="pt-BR" sz="2800" dirty="0" smtClean="0"/>
              <a:t>Buscar eventuais inconsistências entre projeto </a:t>
            </a:r>
            <a:r>
              <a:rPr lang="pt-BR" sz="2800" smtClean="0"/>
              <a:t>e código</a:t>
            </a:r>
            <a:endParaRPr lang="pt-BR" sz="2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8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Geração de código</a:t>
            </a:r>
          </a:p>
          <a:p>
            <a:pPr lvl="1"/>
            <a:r>
              <a:rPr lang="pt-BR" dirty="0" smtClean="0"/>
              <a:t>Produzir o código a partir da especificação de projeto</a:t>
            </a:r>
          </a:p>
          <a:p>
            <a:pPr lvl="1"/>
            <a:r>
              <a:rPr lang="pt-BR" sz="2400" dirty="0" smtClean="0"/>
              <a:t>Buscar oportunidades de aperfeiçoamento do projeto no código</a:t>
            </a:r>
          </a:p>
          <a:p>
            <a:pPr lvl="1"/>
            <a:r>
              <a:rPr lang="pt-BR" dirty="0" smtClean="0"/>
              <a:t>Buscar discrepâncias entre projeto e código</a:t>
            </a:r>
          </a:p>
          <a:p>
            <a:r>
              <a:rPr lang="pt-BR" sz="2600" dirty="0" smtClean="0"/>
              <a:t>Finalização do desenvolvimento iterativo</a:t>
            </a:r>
          </a:p>
          <a:p>
            <a:pPr lvl="1"/>
            <a:r>
              <a:rPr lang="pt-BR" dirty="0" smtClean="0"/>
              <a:t>Correspondência entre projeto e código</a:t>
            </a:r>
          </a:p>
          <a:p>
            <a:pPr lvl="1"/>
            <a:r>
              <a:rPr lang="pt-BR" dirty="0" smtClean="0"/>
              <a:t>Código operar sem pane, cumprindo requisitos</a:t>
            </a:r>
          </a:p>
          <a:p>
            <a:endParaRPr lang="pt-BR" sz="260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9, </a:t>
            </a:r>
            <a:r>
              <a:rPr lang="pt-BR" i="1" dirty="0" smtClean="0"/>
              <a:t>Geração de </a:t>
            </a:r>
            <a:r>
              <a:rPr lang="pt-BR" i="1" dirty="0" smtClean="0"/>
              <a:t>código e o desenvolvimento iterativo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continuar a modelagem iniciada como exercício das etapas anteriores: aplicar os procedimentos apresentados; gerar e testar o código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dirty="0" smtClean="0"/>
              <a:t>Etapa 8 – Geração de código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geração de código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integra-se  ao procedimento iterativo </a:t>
            </a:r>
          </a:p>
          <a:p>
            <a:pPr lvl="1"/>
            <a:r>
              <a:rPr lang="pt-BR" dirty="0" smtClean="0"/>
              <a:t>Resultado </a:t>
            </a:r>
            <a:r>
              <a:rPr lang="pt-BR" dirty="0" smtClean="0"/>
              <a:t>final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projeto e código</a:t>
            </a:r>
          </a:p>
          <a:p>
            <a:r>
              <a:rPr lang="pt-BR" dirty="0" smtClean="0"/>
              <a:t>De nada adiantam belos diagramas se eles não levam a um código </a:t>
            </a:r>
          </a:p>
          <a:p>
            <a:pPr lvl="1"/>
            <a:r>
              <a:rPr lang="pt-BR" dirty="0" smtClean="0"/>
              <a:t>Que opere sem panes </a:t>
            </a:r>
          </a:p>
          <a:p>
            <a:pPr lvl="1"/>
            <a:r>
              <a:rPr lang="pt-BR" dirty="0" smtClean="0"/>
              <a:t>Que cumpra os requisitos estabelecidos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As sete etapas anteriores – desenvolvimento iterativo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ESTRATÉGIA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Ao constatar que a exploração de um ponto de vista não está gerando resultados satisfatórios, passar imediatamente ao tratamento de outro ponto de vista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As sete etapas anteriores – desenvolvimento iterativo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14554"/>
            <a:ext cx="886005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Oitava etapa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quinto ponto de vista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geração de código junta-se aos quatro pontos de vista fundamentais como um quinto ponto de vista a explorar no desenvolvimento iterativo</a:t>
            </a:r>
          </a:p>
          <a:p>
            <a:pPr lvl="1"/>
            <a:r>
              <a:rPr lang="pt-BR" dirty="0" smtClean="0"/>
              <a:t>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subsídios para a  geração de código</a:t>
            </a:r>
          </a:p>
          <a:p>
            <a:pPr lvl="1"/>
            <a:r>
              <a:rPr lang="pt-BR" dirty="0" smtClean="0"/>
              <a:t>Código produzido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realimentação para a modelagem</a:t>
            </a:r>
          </a:p>
          <a:p>
            <a:pPr lvl="2"/>
            <a:r>
              <a:rPr lang="pt-BR" sz="2400" dirty="0" smtClean="0"/>
              <a:t>identificação de oportunidades de aprimoramento do projeto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09" y="1785925"/>
            <a:ext cx="7803463" cy="4857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Autofit/>
          </a:bodyPr>
          <a:lstStyle/>
          <a:p>
            <a:r>
              <a:rPr lang="pt-BR" sz="4000" dirty="0" smtClean="0"/>
              <a:t>Oitava etapa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quinto ponto de vista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Tradução da especificação produzida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Esqueleto do código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diagrama de classes</a:t>
            </a:r>
          </a:p>
          <a:p>
            <a:pPr lvl="0"/>
            <a:r>
              <a:rPr lang="pt-BR" dirty="0" smtClean="0"/>
              <a:t>É comum aos suportes ferramentais de edição terem geradores de esqueletos de código</a:t>
            </a:r>
          </a:p>
          <a:p>
            <a:pPr lvl="1"/>
            <a:r>
              <a:rPr lang="pt-BR" dirty="0" smtClean="0"/>
              <a:t>Tradutores de diagramas de classe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Tradução da especificação produzida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864399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136</TotalTime>
  <Words>1150</Words>
  <Application>Microsoft Office PowerPoint</Application>
  <PresentationFormat>Apresentação na tela (4:3)</PresentationFormat>
  <Paragraphs>148</Paragraphs>
  <Slides>28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28</vt:i4>
      </vt:variant>
    </vt:vector>
  </HeadingPairs>
  <TitlesOfParts>
    <vt:vector size="29" baseType="lpstr">
      <vt:lpstr>Fluxo</vt:lpstr>
      <vt:lpstr>Metodologia de modelagem etapa 8</vt:lpstr>
      <vt:lpstr>Objetivos</vt:lpstr>
      <vt:lpstr>Etapa 8 – Geração de código</vt:lpstr>
      <vt:lpstr>As sete etapas anteriores – desenvolvimento iterativo</vt:lpstr>
      <vt:lpstr>As sete etapas anteriores – desenvolvimento iterativo</vt:lpstr>
      <vt:lpstr>Oitava etapa → quinto ponto de vista</vt:lpstr>
      <vt:lpstr>Oitava etapa → quinto ponto de vista</vt:lpstr>
      <vt:lpstr>Tradução da especificação produzida</vt:lpstr>
      <vt:lpstr>Tradução da especificação produzida</vt:lpstr>
      <vt:lpstr>Tradução da especificação produzida</vt:lpstr>
      <vt:lpstr>Tradução da especificação produzida</vt:lpstr>
      <vt:lpstr>Tradução da especificação produzida</vt:lpstr>
      <vt:lpstr>Introdução da implementação no processo de modelagem</vt:lpstr>
      <vt:lpstr>O código realimentando o projeto – exemplos de situações</vt:lpstr>
      <vt:lpstr>O código realimentando o projeto – exemplos de situações</vt:lpstr>
      <vt:lpstr>O código realimentando o projeto – exemplos de situações</vt:lpstr>
      <vt:lpstr>Comparação entre projeto e código</vt:lpstr>
      <vt:lpstr>Comparação entre projeto e código</vt:lpstr>
      <vt:lpstr>Comparação entre projeto e código</vt:lpstr>
      <vt:lpstr>Comparação entre projeto e código</vt:lpstr>
      <vt:lpstr>Código → o quinto ponto de vista</vt:lpstr>
      <vt:lpstr>Quando termina o processo iterativo?</vt:lpstr>
      <vt:lpstr>Requisito de parada</vt:lpstr>
      <vt:lpstr>Critérios de parada (de detalhamento do projeto)</vt:lpstr>
      <vt:lpstr>Resultados parciais após a oitava etapa do processo de modelagem</vt:lpstr>
      <vt:lpstr>Sumário da oitava etapa do processo de modelagem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24</cp:revision>
  <dcterms:created xsi:type="dcterms:W3CDTF">2009-09-16T15:02:40Z</dcterms:created>
  <dcterms:modified xsi:type="dcterms:W3CDTF">2009-11-04T13:49:53Z</dcterms:modified>
</cp:coreProperties>
</file>