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73" r:id="rId2"/>
    <p:sldId id="274" r:id="rId3"/>
    <p:sldId id="295" r:id="rId4"/>
    <p:sldId id="257" r:id="rId5"/>
    <p:sldId id="258" r:id="rId6"/>
    <p:sldId id="275" r:id="rId7"/>
    <p:sldId id="259" r:id="rId8"/>
    <p:sldId id="260" r:id="rId9"/>
    <p:sldId id="261" r:id="rId10"/>
    <p:sldId id="262" r:id="rId11"/>
    <p:sldId id="276" r:id="rId12"/>
    <p:sldId id="263" r:id="rId13"/>
    <p:sldId id="264" r:id="rId14"/>
    <p:sldId id="277" r:id="rId15"/>
    <p:sldId id="265" r:id="rId16"/>
    <p:sldId id="266" r:id="rId17"/>
    <p:sldId id="267" r:id="rId18"/>
    <p:sldId id="278" r:id="rId19"/>
    <p:sldId id="268" r:id="rId20"/>
    <p:sldId id="269" r:id="rId21"/>
    <p:sldId id="270" r:id="rId22"/>
    <p:sldId id="279" r:id="rId23"/>
    <p:sldId id="280" r:id="rId24"/>
    <p:sldId id="271" r:id="rId25"/>
    <p:sldId id="288" r:id="rId26"/>
    <p:sldId id="272" r:id="rId27"/>
    <p:sldId id="289" r:id="rId28"/>
    <p:sldId id="290" r:id="rId29"/>
    <p:sldId id="291" r:id="rId30"/>
    <p:sldId id="292" r:id="rId31"/>
    <p:sldId id="293" r:id="rId32"/>
    <p:sldId id="294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8 do livro</a:t>
            </a:r>
          </a:p>
          <a:p>
            <a:r>
              <a:rPr lang="pt-BR" dirty="0" smtClean="0"/>
              <a:t>SILVA, Ricardo P. e. </a:t>
            </a:r>
            <a:r>
              <a:rPr lang="pt-BR" b="1" dirty="0" smtClean="0"/>
              <a:t>Como modelar com UML 2</a:t>
            </a:r>
            <a:r>
              <a:rPr lang="pt-BR" dirty="0" smtClean="0"/>
              <a:t>. Florianópolis, SC: Visual Books, 2009. 320p.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</a:t>
            </a:r>
            <a:r>
              <a:rPr lang="pt-BR" baseline="0" dirty="0" smtClean="0"/>
              <a:t> 8, seção 8.5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20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8, seção 8.6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29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</a:t>
            </a:r>
            <a:r>
              <a:rPr lang="pt-BR" smtClean="0"/>
              <a:t>capítulo 8, seção 8.7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30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</a:t>
            </a:r>
            <a:r>
              <a:rPr lang="pt-BR" baseline="0" dirty="0" smtClean="0"/>
              <a:t> 8, seção 8.2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</a:t>
            </a:r>
            <a:r>
              <a:rPr lang="pt-BR" baseline="0" dirty="0" smtClean="0"/>
              <a:t> 8, seção 8.4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</a:t>
            </a:r>
            <a:r>
              <a:rPr lang="pt-BR" baseline="0" dirty="0" smtClean="0"/>
              <a:t> 8, seção 8.4.1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</a:t>
            </a:r>
            <a:r>
              <a:rPr lang="pt-BR" baseline="0" dirty="0" smtClean="0"/>
              <a:t> 8, seção 8.4.2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</a:t>
            </a:r>
            <a:r>
              <a:rPr lang="pt-BR" baseline="0" dirty="0" smtClean="0"/>
              <a:t> 8, seção 8.4.3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18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714612" y="785794"/>
            <a:ext cx="5670436" cy="3071834"/>
          </a:xfrm>
        </p:spPr>
        <p:txBody>
          <a:bodyPr>
            <a:normAutofit/>
          </a:bodyPr>
          <a:lstStyle/>
          <a:p>
            <a:r>
              <a:rPr lang="pt-BR" dirty="0" smtClean="0"/>
              <a:t>Metodologia de modelagem</a:t>
            </a:r>
            <a:br>
              <a:rPr lang="pt-BR" dirty="0" smtClean="0"/>
            </a:br>
            <a:r>
              <a:rPr lang="pt-BR" dirty="0" smtClean="0"/>
              <a:t>etapa 7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Busca de informações em diagrama de </a:t>
            </a:r>
            <a:r>
              <a:rPr lang="pt-BR" sz="4000" dirty="0" err="1" smtClean="0"/>
              <a:t>sequência</a:t>
            </a:r>
            <a:r>
              <a:rPr lang="pt-BR" sz="4000" dirty="0" smtClean="0"/>
              <a:t> – exemplo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971" y="2285992"/>
            <a:ext cx="847487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Busca de informações em diagrama de </a:t>
            </a:r>
            <a:r>
              <a:rPr lang="pt-BR" sz="4000" dirty="0" err="1" smtClean="0"/>
              <a:t>sequência</a:t>
            </a:r>
            <a:r>
              <a:rPr lang="pt-BR" sz="4000" dirty="0" smtClean="0"/>
              <a:t> – exemplo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000264"/>
            <a:ext cx="4809006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Influência dos diagramas de máquina de estados nos métodos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</a:t>
            </a:r>
            <a:r>
              <a:rPr lang="pt-BR" dirty="0" err="1" smtClean="0"/>
              <a:t>máqina</a:t>
            </a:r>
            <a:r>
              <a:rPr lang="pt-BR" dirty="0" smtClean="0"/>
              <a:t> de estados que referencia método sob modelagem</a:t>
            </a:r>
          </a:p>
          <a:p>
            <a:pPr lvl="1"/>
            <a:r>
              <a:rPr lang="pt-BR" dirty="0" smtClean="0"/>
              <a:t>Rotulando uma ou mais transições</a:t>
            </a:r>
          </a:p>
          <a:p>
            <a:pPr lvl="1"/>
            <a:r>
              <a:rPr lang="pt-BR" dirty="0" smtClean="0"/>
              <a:t>Método provoca a mudança de valores de atributos correspondente à passagem de um estado para outro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Como buscar informações nos diagramas de máquina de estados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Verificar a referência ao método modelado em transições de estado </a:t>
            </a:r>
          </a:p>
          <a:p>
            <a:pPr lvl="1"/>
            <a:r>
              <a:rPr lang="pt-BR" dirty="0" smtClean="0"/>
              <a:t>Do(s) diagrama(s) de máquina de estados associado(s) à classe que possui o referido método</a:t>
            </a:r>
          </a:p>
          <a:p>
            <a:pPr lvl="0"/>
            <a:r>
              <a:rPr lang="pt-BR" dirty="0" smtClean="0"/>
              <a:t>Para todas as referências, verificar que atributos têm valor alterado em função da execução do método tratado</a:t>
            </a:r>
          </a:p>
          <a:p>
            <a:pPr lvl="0"/>
            <a:r>
              <a:rPr lang="pt-BR" dirty="0" smtClean="0"/>
              <a:t>Produzir fragmento de algoritmo a partir das alterações identificadas</a:t>
            </a:r>
          </a:p>
          <a:p>
            <a:pPr lvl="1"/>
            <a:r>
              <a:rPr lang="pt-BR" dirty="0" smtClean="0"/>
              <a:t>Comandos de atribuição ou de invocação de mensagem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Busca de informações em diagrama de máquina de estados – exemplo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3040" y="2149825"/>
            <a:ext cx="6515108" cy="3708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Busca de informações em diagrama de máquina de estados – exemplo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071678"/>
            <a:ext cx="499362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Juntando as influências para definir algoritmo de método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Fragmentos de algoritmo de método produzidos a partir das duas fontes de informação precisam ser combinados em um único fragmento</a:t>
            </a:r>
          </a:p>
          <a:p>
            <a:pPr lvl="1"/>
            <a:r>
              <a:rPr lang="pt-BR" dirty="0" smtClean="0"/>
              <a:t>Procedimento de geração fragmentos de método com informações de diagramas de </a:t>
            </a:r>
            <a:r>
              <a:rPr lang="pt-BR" dirty="0" err="1" smtClean="0"/>
              <a:t>sequência</a:t>
            </a:r>
            <a:r>
              <a:rPr lang="pt-BR" dirty="0" smtClean="0"/>
              <a:t> e de máquina de estados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err="1" smtClean="0"/>
              <a:t>automatizável</a:t>
            </a:r>
            <a:endParaRPr lang="pt-BR" dirty="0" smtClean="0"/>
          </a:p>
          <a:p>
            <a:pPr lvl="1"/>
            <a:r>
              <a:rPr lang="pt-BR" dirty="0" smtClean="0"/>
              <a:t>Combinação desses fragmentos num único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não </a:t>
            </a:r>
            <a:r>
              <a:rPr lang="pt-BR" dirty="0" err="1" smtClean="0"/>
              <a:t>automatizável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Juntando as influências para definir algoritmo de método – exemplo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6959" y="2500306"/>
            <a:ext cx="417648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19" y="1928802"/>
            <a:ext cx="4306595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4143372" y="2514423"/>
            <a:ext cx="1214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200" b="1" dirty="0" smtClean="0">
                <a:solidFill>
                  <a:srgbClr val="FF0000"/>
                </a:solidFill>
              </a:rPr>
              <a:t>+</a:t>
            </a:r>
            <a:endParaRPr lang="pt-BR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326559"/>
            <a:ext cx="6828128" cy="5531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>
            <a:noAutofit/>
          </a:bodyPr>
          <a:lstStyle/>
          <a:p>
            <a:r>
              <a:rPr lang="pt-BR" sz="4000" dirty="0" smtClean="0"/>
              <a:t>Juntando as influências para definir algoritmo de método – exemplo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Juntando as influências para definir algoritmo de método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As informações obtidas nos diagramas são necessárias mas não suficientes para a definição dos algoritmos</a:t>
            </a:r>
          </a:p>
          <a:p>
            <a:pPr lvl="1"/>
            <a:r>
              <a:rPr lang="pt-BR" dirty="0" smtClean="0"/>
              <a:t>Ex.: nenhum dos diagramas menciona </a:t>
            </a:r>
            <a:r>
              <a:rPr lang="pt-BR" i="1" dirty="0" smtClean="0"/>
              <a:t>retorno</a:t>
            </a:r>
          </a:p>
          <a:p>
            <a:pPr lvl="1"/>
            <a:r>
              <a:rPr lang="pt-BR" dirty="0" smtClean="0"/>
              <a:t>Procedimento de inclusão dos demais comandos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responsabilidade do desenvolvedor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Apresentar a etapa 7 da metodologia de modelagem</a:t>
            </a:r>
          </a:p>
          <a:p>
            <a:pPr lvl="1"/>
            <a:r>
              <a:rPr lang="pt-BR" dirty="0" smtClean="0"/>
              <a:t>Etapa 7 – Modelagem de algoritmo de método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Que métodos devem ser modelados e como modelá-los?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Devem-se modelar todos os métodos de uma especificação? </a:t>
            </a:r>
          </a:p>
          <a:p>
            <a:pPr lvl="1"/>
            <a:r>
              <a:rPr lang="pt-BR" dirty="0" smtClean="0"/>
              <a:t>Ex.: software com 150 classes, com uma quantidade média de 15 métodos por classe (mais de 2000 métodos)</a:t>
            </a:r>
          </a:p>
          <a:p>
            <a:pPr lvl="1"/>
            <a:r>
              <a:rPr lang="pt-BR" dirty="0" smtClean="0"/>
              <a:t>Plausível uma especificação com mais de 2000 diagramas? </a:t>
            </a:r>
          </a:p>
          <a:p>
            <a:r>
              <a:rPr lang="pt-BR" dirty="0" smtClean="0"/>
              <a:t>RESPOSTA: depende do suporte ferramental disponível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Um suporte ferramental adequado à modelagem de algoritmo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Capacidade de automatizar o procedimento de busca de informações para a composição de algoritmos</a:t>
            </a:r>
          </a:p>
          <a:p>
            <a:r>
              <a:rPr lang="pt-BR" dirty="0" smtClean="0"/>
              <a:t>Capacidade de comparar automaticamente cada algoritmo de método modelado com cada diagrama de </a:t>
            </a:r>
            <a:r>
              <a:rPr lang="pt-BR" dirty="0" err="1" smtClean="0"/>
              <a:t>sequência</a:t>
            </a:r>
            <a:r>
              <a:rPr lang="pt-BR" dirty="0" smtClean="0"/>
              <a:t> e de máquina de estados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Um suporte ferramental adequado à modelagem de algoritmo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Capacidade de geração automática de código</a:t>
            </a:r>
          </a:p>
          <a:p>
            <a:pPr lvl="1"/>
            <a:r>
              <a:rPr lang="pt-BR" dirty="0" smtClean="0"/>
              <a:t> liberar o desenvolvedor de “escrever” os métodos duas vezes </a:t>
            </a:r>
          </a:p>
          <a:p>
            <a:pPr lvl="1"/>
            <a:r>
              <a:rPr lang="pt-BR" dirty="0" smtClean="0"/>
              <a:t>Tal característica pode trazer portabilidade à especificação de projeto</a:t>
            </a:r>
          </a:p>
          <a:p>
            <a:pPr lvl="0"/>
            <a:r>
              <a:rPr lang="pt-BR" dirty="0" smtClean="0"/>
              <a:t>Capacidade de criar automaticamente métodos de acesso a atributos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assinatura e modelagem de algoritmo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Um suporte ferramental adequado à modelagem de algoritmo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esforço demandado para modelar um algoritmo não seja superior ao esforço demandado para escrever o código desse método em linguagem de programação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Modelagem de algoritmo COM suporte ferramental adequado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Modelar todos os algoritmos</a:t>
            </a:r>
          </a:p>
          <a:p>
            <a:r>
              <a:rPr lang="pt-BR" dirty="0" smtClean="0"/>
              <a:t>Nível de detalhamento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comandos traduzíveis</a:t>
            </a:r>
          </a:p>
          <a:p>
            <a:pPr lvl="1"/>
            <a:r>
              <a:rPr lang="pt-BR" dirty="0" smtClean="0"/>
              <a:t>geração automática de código, com portabilidade</a:t>
            </a:r>
          </a:p>
          <a:p>
            <a:endParaRPr lang="pt-BR" dirty="0" smtClean="0"/>
          </a:p>
          <a:p>
            <a:r>
              <a:rPr lang="pt-BR" dirty="0" smtClean="0"/>
              <a:t>... Infelizmente, não é a realidade atual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Modelagem de algoritmo SEM suporte ferramental adequado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 smtClean="0"/>
              <a:t>Necessidade de estabelecer que métodos modelar</a:t>
            </a:r>
          </a:p>
          <a:p>
            <a:pPr lvl="1"/>
            <a:r>
              <a:rPr lang="pt-BR" dirty="0" smtClean="0"/>
              <a:t>Normalmente, os mais significativos</a:t>
            </a:r>
          </a:p>
          <a:p>
            <a:pPr lvl="2"/>
            <a:r>
              <a:rPr lang="pt-BR" sz="2400" dirty="0" smtClean="0"/>
              <a:t>Julgamento subjetivo</a:t>
            </a:r>
          </a:p>
          <a:p>
            <a:pPr lvl="1"/>
            <a:r>
              <a:rPr lang="pt-BR" dirty="0" smtClean="0"/>
              <a:t>Considerar a relação custo/benefício</a:t>
            </a:r>
          </a:p>
          <a:p>
            <a:pPr lvl="0"/>
            <a:r>
              <a:rPr lang="pt-BR" dirty="0" smtClean="0"/>
              <a:t>Necessidade de definir o estilo de modelagem</a:t>
            </a:r>
          </a:p>
          <a:p>
            <a:pPr lvl="1"/>
            <a:r>
              <a:rPr lang="pt-BR" dirty="0" smtClean="0"/>
              <a:t>Adotar ou não o uso de recursos sintáticos que permitam produzir modelagem abreviada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comandos não traduzíveis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– modelagens do mesmo algoritmo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 mesmo método pode originar modelagens bastante distintas</a:t>
            </a:r>
          </a:p>
          <a:p>
            <a:pPr lvl="1"/>
            <a:r>
              <a:rPr lang="pt-BR" dirty="0" smtClean="0"/>
              <a:t>Modelagem apenas com comandos traduzíveis </a:t>
            </a:r>
          </a:p>
          <a:p>
            <a:pPr lvl="2"/>
            <a:r>
              <a:rPr lang="pt-BR" sz="2400" dirty="0" smtClean="0"/>
              <a:t>Apta à geração automática de código</a:t>
            </a:r>
          </a:p>
          <a:p>
            <a:pPr lvl="2"/>
            <a:r>
              <a:rPr lang="pt-BR" sz="2400" dirty="0" smtClean="0"/>
              <a:t>Apta à verificação de consistência automática</a:t>
            </a:r>
          </a:p>
          <a:p>
            <a:pPr lvl="1"/>
            <a:r>
              <a:rPr lang="pt-BR" dirty="0" smtClean="0"/>
              <a:t>Modelagem abreviada, com comandos não traduzíveis</a:t>
            </a:r>
          </a:p>
          <a:p>
            <a:pPr lvl="2"/>
            <a:r>
              <a:rPr lang="pt-BR" sz="2400" dirty="0" smtClean="0"/>
              <a:t>Menos esforço para produzir</a:t>
            </a:r>
          </a:p>
          <a:p>
            <a:pPr lvl="2"/>
            <a:r>
              <a:rPr lang="pt-BR" sz="2400" dirty="0" smtClean="0"/>
              <a:t>Demanda interpretação humana</a:t>
            </a:r>
            <a:endParaRPr lang="pt-BR" sz="2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86380" y="704088"/>
            <a:ext cx="340042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Exemplo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0"/>
            <a:ext cx="40392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pt-BR" sz="4400" dirty="0" smtClean="0"/>
              <a:t>Exemplo </a:t>
            </a:r>
            <a:r>
              <a:rPr lang="pt-BR" sz="3200" dirty="0" smtClean="0"/>
              <a:t>(mesmo algoritmo, abreviado)</a:t>
            </a:r>
            <a:endParaRPr lang="pt-BR" sz="4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4694" y="1000109"/>
            <a:ext cx="5937636" cy="5825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Resultados parciais após a sétima etapa do processo de modelagem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Etapa 1 a 4 – modelagem do domínio do problema</a:t>
            </a:r>
          </a:p>
          <a:p>
            <a:r>
              <a:rPr lang="pt-BR" dirty="0" smtClean="0"/>
              <a:t>Etapa 5 – modelagem do domínio da solução</a:t>
            </a:r>
          </a:p>
          <a:p>
            <a:r>
              <a:rPr lang="pt-BR" dirty="0" smtClean="0"/>
              <a:t>Etapa 6 – Modelagem de destaques na especificação, quando julgado necessário</a:t>
            </a:r>
          </a:p>
          <a:p>
            <a:r>
              <a:rPr lang="pt-BR" dirty="0" smtClean="0"/>
              <a:t>Etapa 7 – Modelagem de algoritmos de métodos 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Diagramas UML usados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atividades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209699"/>
            <a:ext cx="5791200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Autofit/>
          </a:bodyPr>
          <a:lstStyle/>
          <a:p>
            <a:r>
              <a:rPr lang="pt-BR" sz="4000" dirty="0" smtClean="0"/>
              <a:t>Sumário da sétima etapa do processo de modelagem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Etapa 7 do processo de 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Modelagem de algoritmo de método</a:t>
            </a:r>
          </a:p>
          <a:p>
            <a:pPr lvl="1"/>
            <a:r>
              <a:rPr lang="pt-BR" dirty="0" smtClean="0"/>
              <a:t>Possibilidade de modelar algoritmo de forma abreviada ou não</a:t>
            </a:r>
          </a:p>
          <a:p>
            <a:pPr lvl="1"/>
            <a:r>
              <a:rPr lang="pt-BR" dirty="0" smtClean="0"/>
              <a:t>Possibilidade ou não de obter subsídios nos diagramas já produzidos</a:t>
            </a:r>
          </a:p>
          <a:p>
            <a:pPr lvl="2"/>
            <a:r>
              <a:rPr lang="pt-BR" sz="2400" dirty="0" smtClean="0"/>
              <a:t>Busca de subsídios nos diagramas de </a:t>
            </a:r>
            <a:r>
              <a:rPr lang="pt-BR" sz="2400" dirty="0" err="1" smtClean="0"/>
              <a:t>sequência</a:t>
            </a:r>
            <a:r>
              <a:rPr lang="pt-BR" sz="2400" dirty="0" smtClean="0"/>
              <a:t> e de máquina de estados</a:t>
            </a:r>
          </a:p>
          <a:p>
            <a:pPr lvl="2"/>
            <a:r>
              <a:rPr lang="pt-BR" sz="2400" dirty="0" smtClean="0"/>
              <a:t>Necessidade de compatibilizar fragmentos de algoritmos</a:t>
            </a:r>
          </a:p>
          <a:p>
            <a:pPr lvl="2"/>
            <a:r>
              <a:rPr lang="pt-BR" sz="2400" dirty="0" smtClean="0"/>
              <a:t>Necessidade de completar algoritmos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8, </a:t>
            </a:r>
            <a:r>
              <a:rPr lang="pt-BR" i="1" dirty="0" smtClean="0"/>
              <a:t>Modelagem de </a:t>
            </a:r>
            <a:r>
              <a:rPr lang="pt-BR" i="1" dirty="0" smtClean="0"/>
              <a:t>algoritmo de método</a:t>
            </a:r>
            <a:r>
              <a:rPr lang="pt-BR" dirty="0" smtClean="0"/>
              <a:t>, </a:t>
            </a:r>
            <a:r>
              <a:rPr lang="pt-BR" dirty="0" smtClean="0"/>
              <a:t>do livro </a:t>
            </a:r>
            <a:r>
              <a:rPr lang="pt-BR" b="1" dirty="0" smtClean="0"/>
              <a:t>Como modelar com UML 2 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continuar a modelagem iniciada como exercício das etapas anteriores: aplicar os procedimentos apresentados</a:t>
            </a:r>
          </a:p>
          <a:p>
            <a:pPr>
              <a:buNone/>
            </a:pPr>
            <a:endParaRPr lang="pt-BR" dirty="0" smtClean="0"/>
          </a:p>
          <a:p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Como modelar com UML 2</a:t>
            </a:r>
            <a:r>
              <a:rPr lang="pt-BR" sz="2400" dirty="0" smtClean="0"/>
              <a:t>. Florianópolis, SC: Visual Books, 2009. 320p.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Etapa 7 – Modelagem de algoritmo de método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Modelagem dinâmica de classe</a:t>
            </a:r>
          </a:p>
          <a:p>
            <a:r>
              <a:rPr lang="pt-BR" dirty="0" smtClean="0"/>
              <a:t>Com as informações contidas na especificação, modelar os algoritmos dos métodos</a:t>
            </a:r>
          </a:p>
          <a:p>
            <a:pPr lvl="1"/>
            <a:r>
              <a:rPr lang="pt-BR" dirty="0" smtClean="0"/>
              <a:t>Diagrama de atividades, com a convenção para representação de comandos</a:t>
            </a:r>
          </a:p>
          <a:p>
            <a:r>
              <a:rPr lang="pt-BR" dirty="0" smtClean="0"/>
              <a:t>Curiosidade: há metodologias de modelagem que sequer mencionam modelagem de métodos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 momento de modelar algoritmos de métodos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Assim que houver informações suficientes para fazê-lo</a:t>
            </a:r>
          </a:p>
          <a:p>
            <a:pPr lvl="1"/>
            <a:r>
              <a:rPr lang="pt-BR" dirty="0" smtClean="0"/>
              <a:t>Após o refinamento de casos de uso</a:t>
            </a:r>
          </a:p>
          <a:p>
            <a:r>
              <a:rPr lang="pt-BR" dirty="0" smtClean="0"/>
              <a:t>Não é preciso “encerrar” as etapas anteriores</a:t>
            </a:r>
          </a:p>
          <a:p>
            <a:r>
              <a:rPr lang="pt-BR" dirty="0" smtClean="0"/>
              <a:t>A etapa de modelagem dos algoritmos ocorre intercalada às outras etapas, de forma iterativa 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57884" y="704088"/>
            <a:ext cx="3143272" cy="2439160"/>
          </a:xfrm>
        </p:spPr>
        <p:txBody>
          <a:bodyPr>
            <a:noAutofit/>
          </a:bodyPr>
          <a:lstStyle/>
          <a:p>
            <a:r>
              <a:rPr lang="pt-BR" sz="4000" dirty="0" smtClean="0"/>
              <a:t>O momento de modelar algoritmos de métodos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340" y="86155"/>
            <a:ext cx="5616668" cy="6771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 busca de subsídios para os algoritmos no restante da modelagem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Informações úteis nos diagramas já produzidos</a:t>
            </a:r>
          </a:p>
          <a:p>
            <a:pPr lvl="1"/>
            <a:r>
              <a:rPr lang="pt-BR" dirty="0" smtClean="0"/>
              <a:t>Diagramas de </a:t>
            </a:r>
            <a:r>
              <a:rPr lang="pt-BR" dirty="0" err="1" smtClean="0"/>
              <a:t>sequência</a:t>
            </a:r>
            <a:endParaRPr lang="pt-BR" dirty="0" smtClean="0"/>
          </a:p>
          <a:p>
            <a:pPr lvl="1"/>
            <a:r>
              <a:rPr lang="pt-BR" dirty="0" smtClean="0"/>
              <a:t>Diagramas de máquina de estados</a:t>
            </a:r>
          </a:p>
          <a:p>
            <a:r>
              <a:rPr lang="pt-BR" dirty="0" smtClean="0"/>
              <a:t>Inexistência de informações nos diagramas produzidos</a:t>
            </a:r>
          </a:p>
          <a:p>
            <a:pPr lvl="1"/>
            <a:r>
              <a:rPr lang="pt-BR" dirty="0" smtClean="0"/>
              <a:t>Inferir algoritmo a partir da assinatura</a:t>
            </a:r>
          </a:p>
          <a:p>
            <a:pPr lvl="1"/>
            <a:r>
              <a:rPr lang="pt-BR" dirty="0" smtClean="0"/>
              <a:t>Intenção do desenvolvedor ao definir o método </a:t>
            </a:r>
          </a:p>
          <a:p>
            <a:pPr lvl="2"/>
            <a:r>
              <a:rPr lang="pt-BR" sz="2400" dirty="0" smtClean="0"/>
              <a:t>Informação tácita</a:t>
            </a:r>
            <a:endParaRPr lang="pt-BR" sz="2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Influência dos diagramas de </a:t>
            </a:r>
            <a:r>
              <a:rPr lang="pt-BR" sz="4000" dirty="0" err="1" smtClean="0"/>
              <a:t>sequência</a:t>
            </a:r>
            <a:r>
              <a:rPr lang="pt-BR" sz="4000" dirty="0" smtClean="0"/>
              <a:t> nos métodos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</a:t>
            </a:r>
            <a:r>
              <a:rPr lang="pt-BR" dirty="0" err="1" smtClean="0"/>
              <a:t>sequência</a:t>
            </a:r>
            <a:r>
              <a:rPr lang="pt-BR" dirty="0" smtClean="0"/>
              <a:t> que referencia método sob modelagem</a:t>
            </a:r>
          </a:p>
          <a:p>
            <a:pPr lvl="1"/>
            <a:r>
              <a:rPr lang="pt-BR" dirty="0" smtClean="0"/>
              <a:t>Quando contém mensagens originadas em sua execução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Como buscar informações nos diagramas de </a:t>
            </a:r>
            <a:r>
              <a:rPr lang="pt-BR" sz="4000" dirty="0" err="1" smtClean="0"/>
              <a:t>sequência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Buscar diagramas de </a:t>
            </a:r>
            <a:r>
              <a:rPr lang="pt-BR" dirty="0" err="1" smtClean="0"/>
              <a:t>sequência</a:t>
            </a:r>
            <a:r>
              <a:rPr lang="pt-BR" dirty="0" smtClean="0"/>
              <a:t> que referenciem o método tratado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Selecionar aqueles em que há ocorrência de uma ou mais mensagens originadas na execução do método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Criar os comandos de envio de mensagem referentes a cada ocorrência de envio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Verificar se as mensagens originadas estão contidas em fragmentos combinados e, se for o caso, criar os comandos correspondentes no diagrama de atividades 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172</TotalTime>
  <Words>1271</Words>
  <Application>Microsoft Office PowerPoint</Application>
  <PresentationFormat>Apresentação na tela (4:3)</PresentationFormat>
  <Paragraphs>171</Paragraphs>
  <Slides>32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3" baseType="lpstr">
      <vt:lpstr>Fluxo</vt:lpstr>
      <vt:lpstr>Metodologia de modelagem etapa 7</vt:lpstr>
      <vt:lpstr>Objetivo</vt:lpstr>
      <vt:lpstr>Diagramas UML usados</vt:lpstr>
      <vt:lpstr>Etapa 7 – Modelagem de algoritmo de método</vt:lpstr>
      <vt:lpstr>O momento de modelar algoritmos de métodos</vt:lpstr>
      <vt:lpstr>O momento de modelar algoritmos de métodos</vt:lpstr>
      <vt:lpstr>A busca de subsídios para os algoritmos no restante da modelagem</vt:lpstr>
      <vt:lpstr>Influência dos diagramas de sequência nos métodos</vt:lpstr>
      <vt:lpstr>Como buscar informações nos diagramas de sequência</vt:lpstr>
      <vt:lpstr>Busca de informações em diagrama de sequência – exemplo</vt:lpstr>
      <vt:lpstr>Busca de informações em diagrama de sequência – exemplo</vt:lpstr>
      <vt:lpstr>Influência dos diagramas de máquina de estados nos métodos</vt:lpstr>
      <vt:lpstr>Como buscar informações nos diagramas de máquina de estados</vt:lpstr>
      <vt:lpstr>Busca de informações em diagrama de máquina de estados – exemplo</vt:lpstr>
      <vt:lpstr>Busca de informações em diagrama de máquina de estados – exemplo</vt:lpstr>
      <vt:lpstr>Juntando as influências para definir algoritmo de método</vt:lpstr>
      <vt:lpstr>Juntando as influências para definir algoritmo de método – exemplo</vt:lpstr>
      <vt:lpstr>Juntando as influências para definir algoritmo de método – exemplo</vt:lpstr>
      <vt:lpstr>Juntando as influências para definir algoritmo de método</vt:lpstr>
      <vt:lpstr>Que métodos devem ser modelados e como modelá-los?</vt:lpstr>
      <vt:lpstr>Um suporte ferramental adequado à modelagem de algoritmo</vt:lpstr>
      <vt:lpstr>Um suporte ferramental adequado à modelagem de algoritmo</vt:lpstr>
      <vt:lpstr>Um suporte ferramental adequado à modelagem de algoritmo</vt:lpstr>
      <vt:lpstr>Modelagem de algoritmo COM suporte ferramental adequado</vt:lpstr>
      <vt:lpstr>Modelagem de algoritmo SEM suporte ferramental adequado</vt:lpstr>
      <vt:lpstr>Exemplo – modelagens do mesmo algoritmo</vt:lpstr>
      <vt:lpstr>Exemplo</vt:lpstr>
      <vt:lpstr>Exemplo (mesmo algoritmo, abreviado)</vt:lpstr>
      <vt:lpstr>Resultados parciais após a sétima etapa do processo de modelagem</vt:lpstr>
      <vt:lpstr>Sumário da sétima etapa do processo de modelagem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36</cp:revision>
  <dcterms:created xsi:type="dcterms:W3CDTF">2009-09-16T15:02:40Z</dcterms:created>
  <dcterms:modified xsi:type="dcterms:W3CDTF">2009-11-04T13:48:17Z</dcterms:modified>
</cp:coreProperties>
</file>