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8" r:id="rId2"/>
    <p:sldId id="259" r:id="rId3"/>
    <p:sldId id="268" r:id="rId4"/>
    <p:sldId id="269" r:id="rId5"/>
    <p:sldId id="270" r:id="rId6"/>
    <p:sldId id="289" r:id="rId7"/>
    <p:sldId id="271" r:id="rId8"/>
    <p:sldId id="291" r:id="rId9"/>
    <p:sldId id="290" r:id="rId10"/>
    <p:sldId id="292" r:id="rId11"/>
    <p:sldId id="272" r:id="rId12"/>
    <p:sldId id="295" r:id="rId13"/>
    <p:sldId id="294" r:id="rId14"/>
    <p:sldId id="293" r:id="rId15"/>
    <p:sldId id="298" r:id="rId16"/>
    <p:sldId id="273" r:id="rId17"/>
    <p:sldId id="274" r:id="rId18"/>
    <p:sldId id="286" r:id="rId19"/>
    <p:sldId id="299" r:id="rId20"/>
    <p:sldId id="300" r:id="rId21"/>
    <p:sldId id="301" r:id="rId22"/>
    <p:sldId id="296" r:id="rId23"/>
    <p:sldId id="297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9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Diagrama de atividades</a:t>
            </a:r>
            <a:br>
              <a:rPr lang="pt-BR" dirty="0" smtClean="0"/>
            </a:br>
            <a:r>
              <a:rPr lang="pt-BR" sz="4400" dirty="0" smtClean="0"/>
              <a:t>Parte 2 – subsídios para modelagem de algoritmo de método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correspondentes a invólucros de coleções de comandos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350644"/>
          </a:xfrm>
        </p:spPr>
        <p:txBody>
          <a:bodyPr/>
          <a:lstStyle/>
          <a:p>
            <a:r>
              <a:rPr lang="pt-BR" b="1" dirty="0" smtClean="0"/>
              <a:t>Comandos de repetição: </a:t>
            </a:r>
            <a:r>
              <a:rPr lang="pt-BR" b="1" dirty="0" err="1" smtClean="0"/>
              <a:t>while</a:t>
            </a:r>
            <a:r>
              <a:rPr lang="pt-BR" b="1" dirty="0" smtClean="0"/>
              <a:t>, </a:t>
            </a:r>
            <a:r>
              <a:rPr lang="pt-BR" b="1" dirty="0" err="1" smtClean="0"/>
              <a:t>do-while</a:t>
            </a:r>
            <a:r>
              <a:rPr lang="pt-BR" b="1" dirty="0" smtClean="0"/>
              <a:t> e for </a:t>
            </a:r>
            <a:r>
              <a:rPr lang="pt-PT" dirty="0" smtClean="0">
                <a:latin typeface="Times New Roman"/>
                <a:cs typeface="Times New Roman"/>
              </a:rPr>
              <a:t>→ </a:t>
            </a:r>
            <a:r>
              <a:rPr lang="pt-PT" dirty="0" smtClean="0"/>
              <a:t>utilizam </a:t>
            </a:r>
            <a:r>
              <a:rPr lang="pt-BR" dirty="0" smtClean="0"/>
              <a:t>nodos </a:t>
            </a:r>
            <a:r>
              <a:rPr lang="pt-BR" dirty="0" err="1" smtClean="0"/>
              <a:t>sequência</a:t>
            </a:r>
            <a:r>
              <a:rPr lang="pt-BR" dirty="0" smtClean="0"/>
              <a:t> para agrupar os nodos das seções, todos aninhados em um nodo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06520"/>
            <a:ext cx="2253334" cy="2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00438"/>
            <a:ext cx="2236921" cy="27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6318" y="3500438"/>
            <a:ext cx="2253334" cy="2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sem correspondência em linguagens de programação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b="1" dirty="0" smtClean="0"/>
              <a:t>Comando pacote de tarefas </a:t>
            </a:r>
            <a:r>
              <a:rPr lang="pt-PT" dirty="0" smtClean="0">
                <a:latin typeface="Times New Roman"/>
                <a:cs typeface="Times New Roman"/>
              </a:rPr>
              <a:t>→ </a:t>
            </a:r>
            <a:r>
              <a:rPr lang="pt-PT" dirty="0" smtClean="0"/>
              <a:t>preenchido com</a:t>
            </a:r>
            <a:r>
              <a:rPr lang="pt-PT" b="1" dirty="0" smtClean="0"/>
              <a:t> </a:t>
            </a:r>
            <a:r>
              <a:rPr lang="pt-PT" dirty="0" smtClean="0"/>
              <a:t>um texto que num processo automático de geração de código é copiado diretamente para o código fonte</a:t>
            </a:r>
          </a:p>
          <a:p>
            <a:pPr lvl="1"/>
            <a:r>
              <a:rPr lang="pt-PT" dirty="0" smtClean="0"/>
              <a:t>Permite ao desenvolvedor escrever trechos de código diretamente em linguagem de programação</a:t>
            </a:r>
          </a:p>
          <a:p>
            <a:pPr lvl="1"/>
            <a:r>
              <a:rPr lang="pt-PT" dirty="0" smtClean="0"/>
              <a:t>Util quando se usa o recurso de copiar e colar para compor o corpo de um método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4800" dirty="0" smtClean="0"/>
              <a:t>Comando pacote de tarefas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4234" y="1885950"/>
            <a:ext cx="6868715" cy="44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sem correspondência em linguagens de programação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b="1" dirty="0" smtClean="0"/>
              <a:t>Comando tarefa genérica</a:t>
            </a:r>
            <a:r>
              <a:rPr lang="pt-PT" dirty="0" smtClean="0"/>
              <a:t> </a:t>
            </a:r>
            <a:r>
              <a:rPr lang="pt-PT" dirty="0" smtClean="0">
                <a:latin typeface="Times New Roman"/>
                <a:cs typeface="Times New Roman"/>
              </a:rPr>
              <a:t>→ </a:t>
            </a:r>
            <a:r>
              <a:rPr lang="pt-PT" dirty="0" smtClean="0"/>
              <a:t>definição de uma tarefa em um alto nível de abstração</a:t>
            </a:r>
          </a:p>
          <a:p>
            <a:pPr lvl="1"/>
            <a:r>
              <a:rPr lang="pt-PT" dirty="0" smtClean="0"/>
              <a:t>Demanda interpretação humana para a geração de código. </a:t>
            </a:r>
          </a:p>
          <a:p>
            <a:pPr lvl="1"/>
            <a:r>
              <a:rPr lang="pt-PT" dirty="0" smtClean="0"/>
              <a:t>Permite produzir algoritmos com um número menor de elementos sintáticos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4800" dirty="0" smtClean="0"/>
              <a:t>Comando tarefa genérica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571744"/>
            <a:ext cx="51435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/>
          <a:lstStyle/>
          <a:p>
            <a:r>
              <a:rPr lang="pt-BR" dirty="0" smtClean="0"/>
              <a:t>Exemplos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86380" y="704088"/>
            <a:ext cx="340042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Exemplo 1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40392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pt-BR" sz="4400" dirty="0" smtClean="0"/>
              <a:t>Exemplo 2 </a:t>
            </a:r>
            <a:r>
              <a:rPr lang="pt-BR" sz="3200" dirty="0" smtClean="0"/>
              <a:t>(mesmo algoritmo do exemplo 1)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4694" y="1000109"/>
            <a:ext cx="5937636" cy="582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546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44"/>
            <a:ext cx="9157031" cy="684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Complementar a apresentação prévia do diagrama de atividades de UML</a:t>
            </a:r>
          </a:p>
          <a:p>
            <a:pPr lvl="1"/>
            <a:r>
              <a:rPr lang="pt-BR" dirty="0" smtClean="0"/>
              <a:t>Especificamente para modelar algoritmo de método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19243"/>
            <a:ext cx="9143999" cy="579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2372"/>
            <a:ext cx="9144000" cy="661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atividades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como usá-lo para a modelagem de algoritmos de métodos</a:t>
            </a:r>
          </a:p>
          <a:p>
            <a:r>
              <a:rPr lang="pt-BR" dirty="0" smtClean="0"/>
              <a:t>Convenção de notação para representar comandos que compõem algoritmo de método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9, </a:t>
            </a:r>
            <a:r>
              <a:rPr lang="pt-BR" i="1" dirty="0" smtClean="0"/>
              <a:t>O diagrama de atividades de UML</a:t>
            </a:r>
            <a:r>
              <a:rPr lang="pt-BR" dirty="0" smtClean="0"/>
              <a:t>, seção 9.9, </a:t>
            </a:r>
            <a:r>
              <a:rPr lang="pt-BR" i="1" dirty="0" smtClean="0"/>
              <a:t>Modelagem de algoritmo de método de classe com diagrama de atividades</a:t>
            </a:r>
            <a:r>
              <a:rPr lang="pt-BR" dirty="0" smtClean="0"/>
              <a:t>, do </a:t>
            </a:r>
            <a:r>
              <a:rPr lang="pt-BR" dirty="0" smtClean="0"/>
              <a:t>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Font typeface="Wingdings 2" pitchFamily="18" charset="2"/>
              <a:buChar char=""/>
            </a:pPr>
            <a:endParaRPr lang="pt-BR" sz="2400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</a:t>
            </a:r>
            <a:r>
              <a:rPr lang="pt-BR" sz="2400" dirty="0" smtClean="0"/>
              <a:t>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Diagrama de atividades para modelagem de algoritmo de método de classe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Elementos sintáticos do diagrama usados para modelar comandos </a:t>
            </a:r>
          </a:p>
          <a:p>
            <a:pPr lvl="1"/>
            <a:r>
              <a:rPr lang="pt-BR" dirty="0" smtClean="0"/>
              <a:t>Modelagem dinâmica de classe</a:t>
            </a:r>
          </a:p>
          <a:p>
            <a:r>
              <a:rPr lang="pt-BR" dirty="0" smtClean="0"/>
              <a:t>Problema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necessidade de representar diversos  tipos de comando com o repertório limitado de elementos sintáticos do diagrama</a:t>
            </a:r>
          </a:p>
          <a:p>
            <a:r>
              <a:rPr lang="pt-BR" dirty="0" smtClean="0"/>
              <a:t>Solução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convenção de </a:t>
            </a:r>
            <a:r>
              <a:rPr lang="pt-BR" dirty="0" err="1" smtClean="0"/>
              <a:t>estereótiopos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Comandos não executáveis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4471990" cy="4493916"/>
          </a:xfrm>
        </p:spPr>
        <p:txBody>
          <a:bodyPr/>
          <a:lstStyle/>
          <a:p>
            <a:endParaRPr lang="pt-BR" dirty="0" smtClean="0"/>
          </a:p>
          <a:p>
            <a:r>
              <a:rPr lang="pt-BR" b="1" dirty="0" smtClean="0"/>
              <a:t>Comentário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</a:p>
          <a:p>
            <a:endParaRPr lang="pt-BR" dirty="0" smtClean="0">
              <a:latin typeface="Times New Roman"/>
              <a:cs typeface="Times New Roman"/>
            </a:endParaRPr>
          </a:p>
          <a:p>
            <a:endParaRPr lang="pt-BR" dirty="0" smtClean="0">
              <a:latin typeface="Times New Roman"/>
              <a:cs typeface="Times New Roman"/>
            </a:endParaRPr>
          </a:p>
          <a:p>
            <a:endParaRPr lang="pt-BR" dirty="0" smtClean="0"/>
          </a:p>
          <a:p>
            <a:r>
              <a:rPr lang="pt-BR" b="1" dirty="0" smtClean="0"/>
              <a:t>Declaração de variável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000628" y="3857628"/>
          <a:ext cx="3000396" cy="1382791"/>
        </p:xfrm>
        <a:graphic>
          <a:graphicData uri="http://schemas.openxmlformats.org/presentationml/2006/ole">
            <p:oleObj spid="_x0000_s25603" name="Bitmap Image" r:id="rId3" imgW="2305372" imgH="1076475" progId="PBrush">
              <p:embed/>
            </p:oleObj>
          </a:graphicData>
        </a:graphic>
      </p:graphicFrame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3714743" y="2071678"/>
          <a:ext cx="4357719" cy="1183578"/>
        </p:xfrm>
        <a:graphic>
          <a:graphicData uri="http://schemas.openxmlformats.org/presentationml/2006/ole">
            <p:oleObj spid="_x0000_s25601" name="Bitmap Image" r:id="rId4" imgW="2933333" imgH="80021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representáveis com um único elemento sintático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186766" cy="4389120"/>
          </a:xfrm>
        </p:spPr>
        <p:txBody>
          <a:bodyPr>
            <a:normAutofit/>
          </a:bodyPr>
          <a:lstStyle/>
          <a:p>
            <a:endParaRPr lang="pt-PT" dirty="0" smtClean="0"/>
          </a:p>
          <a:p>
            <a:r>
              <a:rPr lang="pt-PT" b="1" dirty="0" smtClean="0"/>
              <a:t>Comando de atribuição</a:t>
            </a:r>
            <a:r>
              <a:rPr lang="pt-BR" b="1" dirty="0" smtClean="0">
                <a:latin typeface="Times New Roman"/>
                <a:cs typeface="Times New Roman"/>
              </a:rPr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r>
              <a:rPr lang="pt-PT" b="1" dirty="0" smtClean="0"/>
              <a:t>Comando retorno</a:t>
            </a:r>
            <a:r>
              <a:rPr lang="pt-BR" b="1" dirty="0" smtClean="0">
                <a:latin typeface="Times New Roman"/>
                <a:cs typeface="Times New Roman"/>
              </a:rPr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5214942" y="2071678"/>
          <a:ext cx="2875705" cy="1285884"/>
        </p:xfrm>
        <a:graphic>
          <a:graphicData uri="http://schemas.openxmlformats.org/presentationml/2006/ole">
            <p:oleObj spid="_x0000_s24577" name="Bitmap Image" r:id="rId3" imgW="2467319" imgH="1114581" progId="PBrush">
              <p:embed/>
            </p:oleObj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4357686" y="4071942"/>
          <a:ext cx="2428892" cy="1163419"/>
        </p:xfrm>
        <a:graphic>
          <a:graphicData uri="http://schemas.openxmlformats.org/presentationml/2006/ole">
            <p:oleObj spid="_x0000_s24579" name="Bitmap Image" r:id="rId4" imgW="2200582" imgH="111458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representáveis com um único elemento sintático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186766" cy="779140"/>
          </a:xfrm>
        </p:spPr>
        <p:txBody>
          <a:bodyPr>
            <a:normAutofit/>
          </a:bodyPr>
          <a:lstStyle/>
          <a:p>
            <a:r>
              <a:rPr lang="pt-PT" b="1" dirty="0" smtClean="0"/>
              <a:t>Comando de envio de mensagem </a:t>
            </a:r>
            <a:r>
              <a:rPr lang="pt-PT" dirty="0" smtClean="0">
                <a:latin typeface="Times New Roman"/>
                <a:cs typeface="Times New Roman"/>
              </a:rPr>
              <a:t>→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1214414" y="2714620"/>
          <a:ext cx="6357100" cy="2428892"/>
        </p:xfrm>
        <a:graphic>
          <a:graphicData uri="http://schemas.openxmlformats.org/presentationml/2006/ole">
            <p:oleObj spid="_x0000_s44036" name="Bitmap Image" r:id="rId3" imgW="6268325" imgH="244826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correspondentes a invólucros de coleções de comandos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207768"/>
          </a:xfrm>
        </p:spPr>
        <p:txBody>
          <a:bodyPr>
            <a:normAutofit lnSpcReduction="10000"/>
          </a:bodyPr>
          <a:lstStyle/>
          <a:p>
            <a:r>
              <a:rPr lang="pt-BR" b="1" dirty="0" smtClean="0"/>
              <a:t>Comando </a:t>
            </a:r>
            <a:r>
              <a:rPr lang="pt-BR" b="1" dirty="0" err="1" smtClean="0"/>
              <a:t>if</a:t>
            </a:r>
            <a:r>
              <a:rPr lang="pt-BR" b="1" dirty="0" smtClean="0"/>
              <a:t> </a:t>
            </a:r>
            <a:r>
              <a:rPr lang="pt-PT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os nodos, cuja execução é condicionada por uma guarda, são agrupados em um nodo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14686"/>
            <a:ext cx="418812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correspondentes a invólucros de coleções de comandos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4892"/>
          </a:xfrm>
        </p:spPr>
        <p:txBody>
          <a:bodyPr>
            <a:normAutofit/>
          </a:bodyPr>
          <a:lstStyle/>
          <a:p>
            <a:r>
              <a:rPr lang="pt-BR" b="1" dirty="0" smtClean="0"/>
              <a:t>Comando </a:t>
            </a:r>
            <a:r>
              <a:rPr lang="pt-BR" b="1" dirty="0" err="1" smtClean="0"/>
              <a:t>if-else</a:t>
            </a:r>
            <a:r>
              <a:rPr lang="pt-BR" b="1" dirty="0" smtClean="0"/>
              <a:t> </a:t>
            </a:r>
            <a:r>
              <a:rPr lang="pt-PT" dirty="0" smtClean="0">
                <a:latin typeface="Times New Roman"/>
                <a:cs typeface="Times New Roman"/>
              </a:rPr>
              <a:t>→ </a:t>
            </a:r>
            <a:r>
              <a:rPr lang="pt-PT" dirty="0" smtClean="0"/>
              <a:t>utiliza dois </a:t>
            </a:r>
            <a:r>
              <a:rPr lang="pt-BR" dirty="0" smtClean="0"/>
              <a:t>nodos </a:t>
            </a:r>
            <a:r>
              <a:rPr lang="pt-BR" dirty="0" err="1" smtClean="0"/>
              <a:t>sequência</a:t>
            </a:r>
            <a:r>
              <a:rPr lang="pt-BR" dirty="0" smtClean="0"/>
              <a:t> para agrupar os nodos com execução condicionada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870656"/>
            <a:ext cx="3452824" cy="372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Comandos correspondentes a invólucros de coleções de comandos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350644"/>
          </a:xfrm>
        </p:spPr>
        <p:txBody>
          <a:bodyPr/>
          <a:lstStyle/>
          <a:p>
            <a:r>
              <a:rPr lang="pt-BR" b="1" dirty="0" smtClean="0"/>
              <a:t>Comando switch (case) </a:t>
            </a:r>
            <a:r>
              <a:rPr lang="pt-PT" dirty="0" smtClean="0">
                <a:latin typeface="Times New Roman"/>
                <a:cs typeface="Times New Roman"/>
              </a:rPr>
              <a:t>→ </a:t>
            </a:r>
            <a:r>
              <a:rPr lang="pt-PT" dirty="0" smtClean="0"/>
              <a:t>utiliza </a:t>
            </a:r>
            <a:r>
              <a:rPr lang="pt-BR" dirty="0" smtClean="0"/>
              <a:t>nodos </a:t>
            </a:r>
            <a:r>
              <a:rPr lang="pt-BR" dirty="0" err="1" smtClean="0"/>
              <a:t>sequência</a:t>
            </a:r>
            <a:r>
              <a:rPr lang="pt-BR" dirty="0" smtClean="0"/>
              <a:t> para agrupar os nodos das seções, todos aninhados em um nodo </a:t>
            </a:r>
            <a:r>
              <a:rPr lang="pt-BR" dirty="0" err="1" smtClean="0"/>
              <a:t>sequência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00438"/>
            <a:ext cx="408579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1112</TotalTime>
  <Words>595</Words>
  <Application>Microsoft Office PowerPoint</Application>
  <PresentationFormat>Apresentação na tela (4:3)</PresentationFormat>
  <Paragraphs>83</Paragraphs>
  <Slides>23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5" baseType="lpstr">
      <vt:lpstr>Fluxo</vt:lpstr>
      <vt:lpstr>Bitmap Image</vt:lpstr>
      <vt:lpstr>Diagrama de atividades Parte 2 – subsídios para modelagem de algoritmo de método</vt:lpstr>
      <vt:lpstr>Objetivo</vt:lpstr>
      <vt:lpstr>Diagrama de atividades para modelagem de algoritmo de método de classe</vt:lpstr>
      <vt:lpstr>Comandos não executáveis</vt:lpstr>
      <vt:lpstr>Comandos representáveis com um único elemento sintático</vt:lpstr>
      <vt:lpstr>Comandos representáveis com um único elemento sintático</vt:lpstr>
      <vt:lpstr>Comandos correspondentes a invólucros de coleções de comandos</vt:lpstr>
      <vt:lpstr>Comandos correspondentes a invólucros de coleções de comandos</vt:lpstr>
      <vt:lpstr>Comandos correspondentes a invólucros de coleções de comandos</vt:lpstr>
      <vt:lpstr>Comandos correspondentes a invólucros de coleções de comandos</vt:lpstr>
      <vt:lpstr>Comandos sem correspondência em linguagens de programação</vt:lpstr>
      <vt:lpstr>Comando pacote de tarefas</vt:lpstr>
      <vt:lpstr>Comandos sem correspondência em linguagens de programação</vt:lpstr>
      <vt:lpstr>Comando tarefa genérica</vt:lpstr>
      <vt:lpstr>Exemplos</vt:lpstr>
      <vt:lpstr>Exemplo 1</vt:lpstr>
      <vt:lpstr>Exemplo 2 (mesmo algoritmo do exemplo 1)</vt:lpstr>
      <vt:lpstr>Slide 18</vt:lpstr>
      <vt:lpstr>Slide 19</vt:lpstr>
      <vt:lpstr>Slide 20</vt:lpstr>
      <vt:lpstr>Slide 21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32</cp:revision>
  <dcterms:created xsi:type="dcterms:W3CDTF">2009-09-16T15:02:40Z</dcterms:created>
  <dcterms:modified xsi:type="dcterms:W3CDTF">2009-11-04T13:46:23Z</dcterms:modified>
</cp:coreProperties>
</file>