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Proxima Nov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Kernel → Códigos executados em paralelo por múltiplas threads na GPU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8" name="Shape 58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Shape 180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AUTOLAYOUT_1"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860250" y="1799775"/>
            <a:ext cx="3136800" cy="13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Quem sou eu?</a:t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224263"/>
            <a:ext cx="324475" cy="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860250" y="3136575"/>
            <a:ext cx="50523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Fullstack Developer na </a:t>
            </a:r>
            <a:r>
              <a:rPr lang="pt-BR" b="1"/>
              <a:t>Chaordic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Bacharelado em Ciência da Computação (IFC)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688150" y="132200"/>
            <a:ext cx="50523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434343"/>
                </a:solidFill>
              </a:rPr>
              <a:t>/iurykrieger</a:t>
            </a:r>
            <a:endParaRPr sz="2200" b="1">
              <a:solidFill>
                <a:srgbClr val="434343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200" b="1">
                <a:solidFill>
                  <a:srgbClr val="434343"/>
                </a:solidFill>
              </a:rPr>
              <a:t>/iurykrieger</a:t>
            </a:r>
            <a:endParaRPr sz="2200" b="1">
              <a:solidFill>
                <a:srgbClr val="434343"/>
              </a:solidFill>
            </a:endParaRPr>
          </a:p>
        </p:txBody>
      </p:sp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75" y="692950"/>
            <a:ext cx="324475" cy="3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Hierarquia de memória</a:t>
            </a:r>
            <a:endParaRPr sz="1800">
              <a:solidFill>
                <a:srgbClr val="274E13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404800" cy="3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Execuções de kernel compostas por:</a:t>
            </a:r>
            <a:endParaRPr>
              <a:highlight>
                <a:srgbClr val="FFFFFF"/>
              </a:highlight>
            </a:endParaRPr>
          </a:p>
          <a:p>
            <a:pPr marL="914400" marR="25400" lvl="1" indent="-3238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◆"/>
            </a:pPr>
            <a:r>
              <a:rPr lang="pt-BR" sz="1500" b="1">
                <a:highlight>
                  <a:srgbClr val="FFFFFF"/>
                </a:highlight>
              </a:rPr>
              <a:t>Threads</a:t>
            </a:r>
            <a:r>
              <a:rPr lang="pt-BR" sz="1500">
                <a:highlight>
                  <a:srgbClr val="FFFFFF"/>
                </a:highlight>
              </a:rPr>
              <a:t> (registradores)</a:t>
            </a:r>
            <a:endParaRPr sz="1500">
              <a:highlight>
                <a:srgbClr val="FFFFFF"/>
              </a:highlight>
            </a:endParaRPr>
          </a:p>
          <a:p>
            <a:pPr marL="914400" marR="25400" lvl="1" indent="-3238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◆"/>
            </a:pPr>
            <a:r>
              <a:rPr lang="pt-BR" sz="1500" b="1">
                <a:highlight>
                  <a:srgbClr val="FFFFFF"/>
                </a:highlight>
              </a:rPr>
              <a:t>Blocks</a:t>
            </a:r>
            <a:r>
              <a:rPr lang="pt-BR" sz="1500">
                <a:highlight>
                  <a:srgbClr val="FFFFFF"/>
                </a:highlight>
              </a:rPr>
              <a:t> (memória compartilhada)</a:t>
            </a:r>
            <a:endParaRPr sz="1500">
              <a:highlight>
                <a:srgbClr val="FFFFFF"/>
              </a:highlight>
            </a:endParaRPr>
          </a:p>
          <a:p>
            <a:pPr marL="914400" marR="25400" lvl="1" indent="-3238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◆"/>
            </a:pPr>
            <a:r>
              <a:rPr lang="pt-BR" sz="1500" b="1">
                <a:highlight>
                  <a:srgbClr val="FFFFFF"/>
                </a:highlight>
              </a:rPr>
              <a:t>Grid</a:t>
            </a:r>
            <a:r>
              <a:rPr lang="pt-BR" sz="1500">
                <a:highlight>
                  <a:srgbClr val="FFFFFF"/>
                </a:highlight>
              </a:rPr>
              <a:t> (memória global)</a:t>
            </a:r>
            <a:endParaRPr sz="1500">
              <a:highlight>
                <a:srgbClr val="FFFFFF"/>
              </a:highlight>
            </a:endParaRPr>
          </a:p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➔"/>
            </a:pPr>
            <a:r>
              <a:rPr lang="pt-BR">
                <a:highlight>
                  <a:schemeClr val="lt1"/>
                </a:highlight>
              </a:rPr>
              <a:t>DMA (</a:t>
            </a:r>
            <a:r>
              <a:rPr lang="pt-BR" i="1">
                <a:highlight>
                  <a:schemeClr val="lt1"/>
                </a:highlight>
              </a:rPr>
              <a:t>Direct Memory Access</a:t>
            </a:r>
            <a:r>
              <a:rPr lang="pt-BR">
                <a:highlight>
                  <a:schemeClr val="lt1"/>
                </a:highlight>
              </a:rPr>
              <a:t>)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265" name="Shape 265" descr="Captura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425" y="1409575"/>
            <a:ext cx="4153351" cy="33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4978050" y="1119475"/>
            <a:ext cx="38541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3"/>
                </a:solidFill>
              </a:rPr>
              <a:t>Fonte: (NICKOLLS, et al., 2008).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Memória compartilhada | </a:t>
            </a:r>
            <a:r>
              <a:rPr lang="pt-BR" sz="1800">
                <a:solidFill>
                  <a:srgbClr val="274E13"/>
                </a:solidFill>
              </a:rPr>
              <a:t>Prós</a:t>
            </a:r>
            <a:endParaRPr sz="1800">
              <a:solidFill>
                <a:srgbClr val="274E1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418075"/>
            <a:ext cx="4362900" cy="3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Segmentos no bloco têm acesso à mesma memória compartilhada.</a:t>
            </a:r>
            <a:endParaRPr>
              <a:highlight>
                <a:srgbClr val="FFFFFF"/>
              </a:highlight>
            </a:endParaRPr>
          </a:p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Muito mais rápida que a memória global (100x) [6].</a:t>
            </a:r>
            <a:endParaRPr>
              <a:highlight>
                <a:srgbClr val="FFFFFF"/>
              </a:highlight>
            </a:endParaRPr>
          </a:p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Otimização de desempenho.</a:t>
            </a:r>
            <a:endParaRPr>
              <a:highlight>
                <a:srgbClr val="FFFFFF"/>
              </a:highlight>
            </a:endParaRPr>
          </a:p>
          <a:p>
            <a:pPr marL="0" marR="254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273" name="Shape 273" descr="Capturar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600" y="1533700"/>
            <a:ext cx="4362901" cy="25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Memória compartilhada | </a:t>
            </a:r>
            <a:r>
              <a:rPr lang="pt-BR" sz="1800">
                <a:solidFill>
                  <a:srgbClr val="274E13"/>
                </a:solidFill>
              </a:rPr>
              <a:t>Contras</a:t>
            </a:r>
            <a:endParaRPr sz="1800">
              <a:solidFill>
                <a:srgbClr val="274E1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11700" y="1533700"/>
            <a:ext cx="45324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Apesar de mais rápidas apresentam um tamanho menor.</a:t>
            </a:r>
            <a:endParaRPr>
              <a:highlight>
                <a:srgbClr val="FFFFFF"/>
              </a:highlight>
            </a:endParaRPr>
          </a:p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Sobrecarga da chamada do Kernel.</a:t>
            </a:r>
            <a:endParaRPr>
              <a:highlight>
                <a:srgbClr val="FFFFFF"/>
              </a:highlight>
            </a:endParaRPr>
          </a:p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Condição de corrida</a:t>
            </a:r>
            <a:endParaRPr>
              <a:highlight>
                <a:srgbClr val="FFFFFF"/>
              </a:highlight>
            </a:endParaRPr>
          </a:p>
          <a:p>
            <a:pPr marL="0" marR="254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280" name="Shape 280" descr="Capturar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600" y="1533700"/>
            <a:ext cx="4362901" cy="25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Memória compartilhada | </a:t>
            </a:r>
            <a:r>
              <a:rPr lang="pt-BR" sz="1400">
                <a:solidFill>
                  <a:srgbClr val="274E13"/>
                </a:solidFill>
              </a:rPr>
              <a:t>Divergência do controle de fluxo</a:t>
            </a:r>
            <a:endParaRPr sz="1800">
              <a:solidFill>
                <a:srgbClr val="274E1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1700" y="1179425"/>
            <a:ext cx="8520600" cy="3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As threads de cada bloco são divididas em </a:t>
            </a:r>
            <a:r>
              <a:rPr lang="pt-BR" i="1"/>
              <a:t>warps </a:t>
            </a:r>
            <a:r>
              <a:rPr lang="pt-BR"/>
              <a:t>(16 ou 32 threads)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GPU permite execução simultânea de todas as threads do warp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Quando threads executam códigos diferentes ocorre a divergência. 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Exemplo :</a:t>
            </a:r>
            <a:endParaRPr/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__global__ void VecAdd(float* A, float* B, float* C, int n) { </a:t>
            </a:r>
            <a:endParaRPr sz="1200"/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int i = threadIdx.x; </a:t>
            </a:r>
            <a:endParaRPr sz="1200"/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if (i &lt; n) </a:t>
            </a:r>
            <a:endParaRPr sz="1200"/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   C [i] = A [i] + B [i]; </a:t>
            </a:r>
            <a:endParaRPr sz="1200"/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} </a:t>
            </a:r>
            <a:endParaRPr sz="1200"/>
          </a:p>
        </p:txBody>
      </p:sp>
      <p:pic>
        <p:nvPicPr>
          <p:cNvPr id="287" name="Shape 287" descr="Capturar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525" y="2955020"/>
            <a:ext cx="2746750" cy="1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5605500" y="4593695"/>
            <a:ext cx="27468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3"/>
                </a:solidFill>
              </a:rPr>
              <a:t>Fonte: (NICKOLLS, et al., 2008).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Memória compartilhada | </a:t>
            </a:r>
            <a:r>
              <a:rPr lang="pt-BR" sz="1400">
                <a:solidFill>
                  <a:srgbClr val="274E13"/>
                </a:solidFill>
                <a:highlight>
                  <a:srgbClr val="FFFFFF"/>
                </a:highlight>
              </a:rPr>
              <a:t>Sobrecarga da chamada do Kernel</a:t>
            </a:r>
            <a:endParaRPr sz="1400">
              <a:solidFill>
                <a:srgbClr val="274E1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11700" y="1179425"/>
            <a:ext cx="8520600" cy="3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As chamadas ao Kernel podem causar um </a:t>
            </a:r>
            <a:r>
              <a:rPr lang="pt-BR" i="1"/>
              <a:t>overhead. </a:t>
            </a:r>
            <a:endParaRPr i="1"/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Aconselhável :</a:t>
            </a:r>
            <a:endParaRPr/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 Agrupar um maior número de tarefas em uma chamada.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Exemplo:</a:t>
            </a:r>
            <a:endParaRPr/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➔"/>
            </a:pPr>
            <a:r>
              <a:rPr lang="pt-BR"/>
              <a:t>Para a resolução de diversos sistemas lineares, é aconselhável a utilização de somente uma chamada do kernel.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 descr="404.jpg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>
            <a:spLocks noGrp="1"/>
          </p:cNvSpPr>
          <p:nvPr>
            <p:ph type="ctrTitle"/>
          </p:nvPr>
        </p:nvSpPr>
        <p:spPr>
          <a:xfrm>
            <a:off x="168250" y="1427350"/>
            <a:ext cx="8008800" cy="158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Mas onde se usa isso?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subTitle" idx="1"/>
          </p:nvPr>
        </p:nvSpPr>
        <p:spPr>
          <a:xfrm>
            <a:off x="168250" y="3015838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OTIMIZAÇÃO DE DESEMPENHO NA GERAÇÃO DE MATRIZES DO FRACTAL DE JULIA UTILIZANDO PYTHON E A TECNOLOGIA CUDA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Os Fractais | </a:t>
            </a:r>
            <a:r>
              <a:rPr lang="pt-BR" sz="1500">
                <a:solidFill>
                  <a:srgbClr val="274E13"/>
                </a:solidFill>
              </a:rPr>
              <a:t>Fraquem?</a:t>
            </a:r>
            <a:endParaRPr sz="1500">
              <a:solidFill>
                <a:srgbClr val="274E13"/>
              </a:solidFill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11700" y="1179425"/>
            <a:ext cx="4471200" cy="3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Figuras da geometria não-euclidiana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Objeto geométrico que pode ser dividido em partes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➔"/>
            </a:pPr>
            <a:r>
              <a:rPr lang="pt-BR"/>
              <a:t>Cada parte semelhante ao todo</a:t>
            </a:r>
            <a:endParaRPr/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975" y="1328737"/>
            <a:ext cx="360732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O conjunto de Julia | </a:t>
            </a:r>
            <a:r>
              <a:rPr lang="pt-BR" sz="1500">
                <a:solidFill>
                  <a:srgbClr val="274E13"/>
                </a:solidFill>
              </a:rPr>
              <a:t>Juquem?</a:t>
            </a:r>
            <a:endParaRPr sz="1500">
              <a:solidFill>
                <a:srgbClr val="274E13"/>
              </a:solidFill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11700" y="1179425"/>
            <a:ext cx="4375200" cy="3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Um conjunto fractal caótico definido por uma função </a:t>
            </a:r>
            <a:r>
              <a:rPr lang="pt-BR" b="1" i="1">
                <a:latin typeface="Times New Roman"/>
                <a:ea typeface="Times New Roman"/>
                <a:cs typeface="Times New Roman"/>
                <a:sym typeface="Times New Roman"/>
              </a:rPr>
              <a:t>J(f)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Itera valores complexos sobre a função </a:t>
            </a:r>
            <a:r>
              <a:rPr lang="pt-BR" b="1" i="1">
                <a:latin typeface="Times New Roman"/>
                <a:ea typeface="Times New Roman"/>
                <a:cs typeface="Times New Roman"/>
                <a:sym typeface="Times New Roman"/>
              </a:rPr>
              <a:t>J(f)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➔"/>
            </a:pPr>
            <a:r>
              <a:rPr lang="pt-BR"/>
              <a:t>Perturbações pequenas e arbitrárias podem causar grandes mudanças</a:t>
            </a: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800" y="1439013"/>
            <a:ext cx="4027500" cy="2265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Problemática</a:t>
            </a:r>
            <a:endParaRPr sz="1500">
              <a:solidFill>
                <a:srgbClr val="274E13"/>
              </a:solidFill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179425"/>
            <a:ext cx="8520600" cy="3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Cada píxel requer um número gigantesco de cálculos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Quanto maior a quantidade de imagens, maior o </a:t>
            </a:r>
            <a:r>
              <a:rPr lang="pt-BR" i="1"/>
              <a:t>bitmap</a:t>
            </a:r>
            <a:endParaRPr i="1"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Quanto mais precisa a simulação, mais </a:t>
            </a:r>
            <a:r>
              <a:rPr lang="pt-BR" i="1"/>
              <a:t>frames</a:t>
            </a:r>
            <a:r>
              <a:rPr lang="pt-BR"/>
              <a:t> são gerados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/>
              <a:t>255 iterações * 1024 pixels largura * 768 pixels altura * 140 frames</a:t>
            </a:r>
            <a:endParaRPr sz="3600" b="1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3000" b="1"/>
              <a:t>28.075.622.400 cálculos!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</a:t>
            </a:r>
            <a:endParaRPr/>
          </a:p>
        </p:txBody>
      </p:sp>
      <p:pic>
        <p:nvPicPr>
          <p:cNvPr id="327" name="Shape 327" descr="4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Paralelismo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EAD3"/>
                </a:solidFill>
              </a:rPr>
              <a:t>Você está fazendo isso errado</a:t>
            </a:r>
            <a:endParaRPr>
              <a:solidFill>
                <a:srgbClr val="D9EAD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Resultados Obtidos | </a:t>
            </a:r>
            <a:r>
              <a:rPr lang="pt-BR" sz="1500">
                <a:solidFill>
                  <a:srgbClr val="274E13"/>
                </a:solidFill>
              </a:rPr>
              <a:t>Gráfico Comparativo</a:t>
            </a:r>
            <a:endParaRPr sz="1500">
              <a:solidFill>
                <a:srgbClr val="274E13"/>
              </a:solidFill>
            </a:endParaRPr>
          </a:p>
        </p:txBody>
      </p:sp>
      <p:pic>
        <p:nvPicPr>
          <p:cNvPr id="333" name="Shape 333" descr="image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75" y="1225775"/>
            <a:ext cx="7993175" cy="36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Testes realizados | </a:t>
            </a:r>
            <a:r>
              <a:rPr lang="pt-BR" sz="1500">
                <a:solidFill>
                  <a:srgbClr val="274E13"/>
                </a:solidFill>
              </a:rPr>
              <a:t>CPU x GPU</a:t>
            </a:r>
            <a:endParaRPr sz="1500">
              <a:solidFill>
                <a:srgbClr val="274E13"/>
              </a:solidFill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311700" y="1179425"/>
            <a:ext cx="8520600" cy="3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Imagens convertidas em bitmap</a:t>
            </a:r>
            <a:endParaRPr/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Resolução de </a:t>
            </a:r>
            <a:r>
              <a:rPr lang="pt-BR" b="1"/>
              <a:t>1920x1080</a:t>
            </a:r>
            <a:endParaRPr b="1"/>
          </a:p>
          <a:p>
            <a:pPr marL="13716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◆"/>
            </a:pPr>
            <a:r>
              <a:rPr lang="pt-BR"/>
              <a:t>E</a:t>
            </a:r>
            <a:r>
              <a:rPr lang="pt-BR" sz="1600"/>
              <a:t>xponencial tão íngreme que impediu a conclusão dos testes</a:t>
            </a:r>
            <a:endParaRPr sz="1600"/>
          </a:p>
          <a:p>
            <a:pPr marL="13716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◆"/>
            </a:pPr>
            <a:r>
              <a:rPr lang="pt-BR" sz="1600"/>
              <a:t>Ganh</a:t>
            </a:r>
            <a:r>
              <a:rPr lang="pt-BR"/>
              <a:t>o de até </a:t>
            </a:r>
            <a:r>
              <a:rPr lang="pt-BR" b="1"/>
              <a:t>791x</a:t>
            </a:r>
            <a:endParaRPr b="1"/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Resolução de </a:t>
            </a:r>
            <a:r>
              <a:rPr lang="pt-BR" b="1"/>
              <a:t>320x200</a:t>
            </a:r>
            <a:endParaRPr b="1"/>
          </a:p>
          <a:p>
            <a:pPr marL="13716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◆"/>
            </a:pPr>
            <a:r>
              <a:rPr lang="pt-BR"/>
              <a:t>Testes efetuados em diferentes precisões</a:t>
            </a:r>
            <a:endParaRPr/>
          </a:p>
          <a:p>
            <a:pPr marL="1371600" lvl="1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◆"/>
            </a:pPr>
            <a:r>
              <a:rPr lang="pt-BR"/>
              <a:t>Ganho de até </a:t>
            </a:r>
            <a:r>
              <a:rPr lang="pt-BR" b="1"/>
              <a:t>305x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Referências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[1] NICKOLLS, John; DALLY, William J. </a:t>
            </a:r>
            <a:r>
              <a:rPr lang="pt-BR" sz="1400" b="1"/>
              <a:t>The GPU computing era</a:t>
            </a:r>
            <a:r>
              <a:rPr lang="pt-BR" sz="1400"/>
              <a:t>. IEEE micro, v. 30, n. 2, 2010.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[2] FAN, Zhe et al. </a:t>
            </a:r>
            <a:r>
              <a:rPr lang="pt-BR" sz="1400" b="1"/>
              <a:t>GPU cluster for high performance computing</a:t>
            </a:r>
            <a:r>
              <a:rPr lang="pt-BR" sz="1400"/>
              <a:t>. In: Supercomputing, 2004. Proceedings of the ACM/IEEE SC2004 Conference. IEEE, 2004. p. 47-47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[3] LUEBKE, David. </a:t>
            </a:r>
            <a:r>
              <a:rPr lang="pt-BR" sz="1400" b="1"/>
              <a:t>CUDA: Scalable parallel programming for high-performance scientific computing</a:t>
            </a:r>
            <a:r>
              <a:rPr lang="pt-BR" sz="1400"/>
              <a:t>. In: Biomedical Imaging: From Nano to Macro, 2008. ISBI 2008. 5th IEEE International Symposium on. IEEE, 2008. p. 836-838.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[4] OWENS, John D. et al. </a:t>
            </a:r>
            <a:r>
              <a:rPr lang="pt-BR" sz="1400" b="1"/>
              <a:t>GPU computing</a:t>
            </a:r>
            <a:r>
              <a:rPr lang="pt-BR" sz="1400"/>
              <a:t>. Proceedings of the IEEE, v. 96, n. 5, p. 879-899, 2008.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[5] NICKOLLS, John et al. </a:t>
            </a:r>
            <a:r>
              <a:rPr lang="pt-BR" sz="1400" b="1"/>
              <a:t>Scalable parallel programming with CUDA</a:t>
            </a:r>
            <a:r>
              <a:rPr lang="pt-BR" sz="1400"/>
              <a:t>. Queue, v. 6, n. 2, p. 40-53, 2008.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[6] HARRIS, Mark. </a:t>
            </a:r>
            <a:r>
              <a:rPr lang="pt-BR" sz="1400" b="1"/>
              <a:t>Using Shared Memory in CUDA C/C++.</a:t>
            </a:r>
            <a:r>
              <a:rPr lang="pt-BR" sz="1400"/>
              <a:t> 2013. Disponível em: &lt;https://devblogs.nvidia.com/parallelforall/using-shared-memory-cuda-cc/&gt;. Acesso em: 5 maio 2017.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Dúvidas?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Introdução a computação em GPU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00000" cy="3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GPUs antes utilizadas como processadores gráficos hoje são processadores paralelos de propósito geral [1]. 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➔"/>
            </a:pPr>
            <a:r>
              <a:rPr lang="pt-BR"/>
              <a:t>Plataforma projetada para ser extremamente rápida no processamento de grandes conjuntos de dados [2].</a:t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6617" t="6156" r="6312" b="11089"/>
          <a:stretch/>
        </p:blipFill>
        <p:spPr>
          <a:xfrm>
            <a:off x="4811700" y="1490175"/>
            <a:ext cx="4227723" cy="255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Por que GPUs? 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1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Natureza de paralelismo [3]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Dividir para conquistar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Processamento especialista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SzPts val="1800"/>
              <a:buChar char="➔"/>
            </a:pPr>
            <a:r>
              <a:rPr lang="pt-BR"/>
              <a:t>Maior custo benefício</a:t>
            </a:r>
            <a:endParaRPr/>
          </a:p>
        </p:txBody>
      </p:sp>
      <p:pic>
        <p:nvPicPr>
          <p:cNvPr id="219" name="Shape 219" descr="Screenshot_20170503_224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475" y="1152475"/>
            <a:ext cx="4794400" cy="30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4223475" y="906175"/>
            <a:ext cx="479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Fonte: (NICKOLLS; DALLY, 2010).</a:t>
            </a:r>
            <a:endParaRPr sz="11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Por que GPUs? 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7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Simplicidade dos processadores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Rapidez através do paralelismo massivo de simples tarefas [5]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➔"/>
            </a:pPr>
            <a:r>
              <a:rPr lang="pt-BR"/>
              <a:t>Diminuição da complexidade e aumento da quantidade das unidades</a:t>
            </a:r>
            <a:endParaRPr/>
          </a:p>
        </p:txBody>
      </p:sp>
      <p:pic>
        <p:nvPicPr>
          <p:cNvPr id="227" name="Shape 227" descr="Capturar.PNG"/>
          <p:cNvPicPr preferRelativeResize="0"/>
          <p:nvPr/>
        </p:nvPicPr>
        <p:blipFill rotWithShape="1">
          <a:blip r:embed="rId3">
            <a:alphaModFix/>
          </a:blip>
          <a:srcRect t="4671" r="2666"/>
          <a:stretch/>
        </p:blipFill>
        <p:spPr>
          <a:xfrm>
            <a:off x="4484275" y="1470600"/>
            <a:ext cx="4348026" cy="275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4484325" y="1088425"/>
            <a:ext cx="4347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Fonte: (OWENS et al., 2008).</a:t>
            </a:r>
            <a:endParaRPr sz="11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descr="Screenshot_20170503_215209.png"/>
          <p:cNvPicPr preferRelativeResize="0"/>
          <p:nvPr/>
        </p:nvPicPr>
        <p:blipFill rotWithShape="1">
          <a:blip r:embed="rId3">
            <a:alphaModFix/>
          </a:blip>
          <a:srcRect l="1596" t="1127" r="2202"/>
          <a:stretch/>
        </p:blipFill>
        <p:spPr>
          <a:xfrm>
            <a:off x="5360825" y="253561"/>
            <a:ext cx="3549750" cy="47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466750"/>
            <a:ext cx="48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O que é CUDA?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3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Compute Unified Device Architecture [4]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Extensão da linguagem C</a:t>
            </a:r>
            <a:endParaRPr/>
          </a:p>
          <a:p>
            <a:pPr marL="457200" lvl="0" indent="-342900">
              <a:spcBef>
                <a:spcPts val="1600"/>
              </a:spcBef>
              <a:spcAft>
                <a:spcPts val="1600"/>
              </a:spcAft>
              <a:buSzPts val="1800"/>
              <a:buChar char="➔"/>
            </a:pPr>
            <a:r>
              <a:rPr lang="pt-BR"/>
              <a:t>Unifica as arquiteturas de dispositivos NVidia</a:t>
            </a: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5360900" y="3"/>
            <a:ext cx="354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(NICKOLLS, et al., 2008).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Arquitetura Física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1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Funcionamento em </a:t>
            </a:r>
            <a:r>
              <a:rPr lang="pt-BR" i="1"/>
              <a:t>grid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Matriz de blocos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Rede de interconexão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1600"/>
              </a:spcAft>
              <a:buSzPts val="1800"/>
              <a:buChar char="➔"/>
            </a:pPr>
            <a:r>
              <a:rPr lang="pt-BR"/>
              <a:t>Memória compartilhada (SM)</a:t>
            </a:r>
            <a:endParaRPr/>
          </a:p>
        </p:txBody>
      </p:sp>
      <p:pic>
        <p:nvPicPr>
          <p:cNvPr id="243" name="Shape 243" descr="Screenshot_20170503_2238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450" y="1152475"/>
            <a:ext cx="4970699" cy="37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064425" y="906175"/>
            <a:ext cx="497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(NICKOLLS, et al., 2008).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Arquitetura Lógica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1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 i="1"/>
              <a:t>Threads</a:t>
            </a:r>
            <a:r>
              <a:rPr lang="pt-BR"/>
              <a:t> por bloco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pt-BR"/>
              <a:t>Barreira intra-kernel de sincronização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1600"/>
              </a:spcAft>
              <a:buSzPts val="1800"/>
              <a:buChar char="➔"/>
            </a:pPr>
            <a:r>
              <a:rPr lang="pt-BR"/>
              <a:t>Chamada “</a:t>
            </a:r>
            <a:r>
              <a:rPr lang="pt-BR" b="1"/>
              <a:t>&lt;&lt; x,x &gt;&gt;</a:t>
            </a:r>
            <a:r>
              <a:rPr lang="pt-BR"/>
              <a:t>”</a:t>
            </a:r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4521925" y="445025"/>
            <a:ext cx="451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(NICKOLLS, et al., 2008).</a:t>
            </a:r>
            <a:endParaRPr sz="1100"/>
          </a:p>
        </p:txBody>
      </p:sp>
      <p:pic>
        <p:nvPicPr>
          <p:cNvPr id="252" name="Shape 252" descr="Screenshot_20170508_09335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153" y="691325"/>
            <a:ext cx="3886772" cy="42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74E13"/>
                </a:solidFill>
              </a:rPr>
              <a:t>Comunicação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Ciclos de chamadas, intercaladas entre CPU e GPU</a:t>
            </a:r>
            <a:endParaRPr>
              <a:highlight>
                <a:srgbClr val="FFFFFF"/>
              </a:highlight>
            </a:endParaRPr>
          </a:p>
          <a:p>
            <a:pPr marL="457200" marR="2540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t-BR">
                <a:highlight>
                  <a:srgbClr val="FFFFFF"/>
                </a:highlight>
              </a:rPr>
              <a:t>Programa (CPU) → Kernel (GPU)</a:t>
            </a:r>
            <a:endParaRPr>
              <a:highlight>
                <a:srgbClr val="FFFFFF"/>
              </a:highlight>
            </a:endParaRPr>
          </a:p>
          <a:p>
            <a:pPr marL="914400" marR="25400" lvl="1" indent="-3238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◆"/>
            </a:pPr>
            <a:r>
              <a:rPr lang="pt-BR" sz="1500">
                <a:highlight>
                  <a:srgbClr val="FFFFFF"/>
                </a:highlight>
              </a:rPr>
              <a:t>Dados são copiados da memória principal para GPU</a:t>
            </a:r>
            <a:endParaRPr sz="1500">
              <a:highlight>
                <a:srgbClr val="FFFFFF"/>
              </a:highlight>
            </a:endParaRPr>
          </a:p>
          <a:p>
            <a:pPr marL="914400" marR="25400" lvl="1" indent="-3238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◆"/>
            </a:pPr>
            <a:r>
              <a:rPr lang="pt-BR" sz="1500">
                <a:highlight>
                  <a:srgbClr val="FFFFFF"/>
                </a:highlight>
              </a:rPr>
              <a:t>Processador aloca o processo para GPU e executa as tarefas simultaneamente</a:t>
            </a:r>
            <a:endParaRPr sz="1500">
              <a:highlight>
                <a:srgbClr val="FFFFFF"/>
              </a:highlight>
            </a:endParaRPr>
          </a:p>
          <a:p>
            <a:pPr marL="914400" marR="25400" lvl="1" indent="-3238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◆"/>
            </a:pPr>
            <a:r>
              <a:rPr lang="pt-BR" sz="1500">
                <a:highlight>
                  <a:srgbClr val="FFFFFF"/>
                </a:highlight>
              </a:rPr>
              <a:t>Resultado é copiado da memória da GPU para memória principal</a:t>
            </a:r>
            <a:endParaRPr sz="1500"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>
              <a:highlight>
                <a:srgbClr val="FFFFFF"/>
              </a:highlight>
            </a:endParaRPr>
          </a:p>
          <a:p>
            <a:pPr marL="0" marR="254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marR="254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909</Words>
  <Application>Microsoft Office PowerPoint</Application>
  <PresentationFormat>Apresentação na tela (16:9)</PresentationFormat>
  <Paragraphs>122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Proxima Nova</vt:lpstr>
      <vt:lpstr>Arial</vt:lpstr>
      <vt:lpstr>Times New Roman</vt:lpstr>
      <vt:lpstr>Spearmint</vt:lpstr>
      <vt:lpstr>Quem sou eu?</vt:lpstr>
      <vt:lpstr>Paralelismo</vt:lpstr>
      <vt:lpstr>Introdução a computação em GPU</vt:lpstr>
      <vt:lpstr>Por que GPUs? </vt:lpstr>
      <vt:lpstr>Por que GPUs? </vt:lpstr>
      <vt:lpstr>O que é CUDA?</vt:lpstr>
      <vt:lpstr>Arquitetura Física</vt:lpstr>
      <vt:lpstr>Arquitetura Lógica</vt:lpstr>
      <vt:lpstr>Comunicação</vt:lpstr>
      <vt:lpstr>Hierarquia de memória </vt:lpstr>
      <vt:lpstr>Memória compartilhada | Prós </vt:lpstr>
      <vt:lpstr>Memória compartilhada | Contras </vt:lpstr>
      <vt:lpstr>Memória compartilhada | Divergência do controle de fluxo  </vt:lpstr>
      <vt:lpstr>Memória compartilhada | Sobrecarga da chamada do Kernel  </vt:lpstr>
      <vt:lpstr>Mas onde se usa isso?</vt:lpstr>
      <vt:lpstr>Os Fractais | Fraquem?</vt:lpstr>
      <vt:lpstr>O conjunto de Julia | Juquem?</vt:lpstr>
      <vt:lpstr>Problemática</vt:lpstr>
      <vt:lpstr>Resultado</vt:lpstr>
      <vt:lpstr>Resultados Obtidos | Gráfico Comparativo</vt:lpstr>
      <vt:lpstr>Testes realizados | CPU x GPU</vt:lpstr>
      <vt:lpstr>Referências</vt:lpstr>
      <vt:lpstr>Dúvidas?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sou eu?</dc:title>
  <dc:creator>João Bosco Mangueira Sobral</dc:creator>
  <cp:lastModifiedBy>João Bosco Mangueira Sobral</cp:lastModifiedBy>
  <cp:revision>1</cp:revision>
  <dcterms:modified xsi:type="dcterms:W3CDTF">2018-05-15T22:28:03Z</dcterms:modified>
</cp:coreProperties>
</file>