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66"/>
  </p:notesMasterIdLst>
  <p:sldIdLst>
    <p:sldId id="256" r:id="rId2"/>
    <p:sldId id="320" r:id="rId3"/>
    <p:sldId id="321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9" r:id="rId18"/>
    <p:sldId id="340" r:id="rId19"/>
    <p:sldId id="343" r:id="rId20"/>
    <p:sldId id="344" r:id="rId21"/>
    <p:sldId id="345" r:id="rId22"/>
    <p:sldId id="346" r:id="rId23"/>
    <p:sldId id="347" r:id="rId24"/>
    <p:sldId id="386" r:id="rId25"/>
    <p:sldId id="387" r:id="rId26"/>
    <p:sldId id="385" r:id="rId27"/>
    <p:sldId id="389" r:id="rId28"/>
    <p:sldId id="388" r:id="rId29"/>
    <p:sldId id="390" r:id="rId30"/>
    <p:sldId id="348" r:id="rId31"/>
    <p:sldId id="349" r:id="rId32"/>
    <p:sldId id="350" r:id="rId33"/>
    <p:sldId id="351" r:id="rId34"/>
    <p:sldId id="384" r:id="rId35"/>
    <p:sldId id="353" r:id="rId36"/>
    <p:sldId id="420" r:id="rId37"/>
    <p:sldId id="357" r:id="rId38"/>
    <p:sldId id="383" r:id="rId39"/>
    <p:sldId id="355" r:id="rId40"/>
    <p:sldId id="354" r:id="rId41"/>
    <p:sldId id="358" r:id="rId42"/>
    <p:sldId id="359" r:id="rId43"/>
    <p:sldId id="360" r:id="rId44"/>
    <p:sldId id="363" r:id="rId45"/>
    <p:sldId id="370" r:id="rId46"/>
    <p:sldId id="365" r:id="rId47"/>
    <p:sldId id="369" r:id="rId48"/>
    <p:sldId id="367" r:id="rId49"/>
    <p:sldId id="368" r:id="rId50"/>
    <p:sldId id="380" r:id="rId51"/>
    <p:sldId id="382" r:id="rId52"/>
    <p:sldId id="414" r:id="rId53"/>
    <p:sldId id="407" r:id="rId54"/>
    <p:sldId id="410" r:id="rId55"/>
    <p:sldId id="421" r:id="rId56"/>
    <p:sldId id="422" r:id="rId57"/>
    <p:sldId id="423" r:id="rId58"/>
    <p:sldId id="412" r:id="rId59"/>
    <p:sldId id="415" r:id="rId60"/>
    <p:sldId id="417" r:id="rId61"/>
    <p:sldId id="418" r:id="rId62"/>
    <p:sldId id="403" r:id="rId63"/>
    <p:sldId id="374" r:id="rId64"/>
    <p:sldId id="376" r:id="rId65"/>
  </p:sldIdLst>
  <p:sldSz cx="9144000" cy="6858000" type="screen4x3"/>
  <p:notesSz cx="7099300" cy="10234613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37" autoAdjust="0"/>
  </p:normalViewPr>
  <p:slideViewPr>
    <p:cSldViewPr>
      <p:cViewPr>
        <p:scale>
          <a:sx n="60" d="100"/>
          <a:sy n="60" d="100"/>
        </p:scale>
        <p:origin x="-1842" y="-6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42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CA7E1CA-37DA-4FF2-9511-2429B56BD9B8}" type="datetimeFigureOut">
              <a:rPr lang="pt-BR"/>
              <a:pPr>
                <a:defRPr/>
              </a:pPr>
              <a:t>08/03/2017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EADC7F5-FA8C-4293-92D7-85E767CCC88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7680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AE7860-B626-48CE-A89E-F8AC99189435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80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507133-145E-4348-8405-74D2D3CBCE0C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901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F5DD8A-EB7A-410B-ACDF-F86D12044930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911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161306-A2B2-4814-8B11-6A6A2C819897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63</a:t>
            </a:fld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931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ECB47B-37B0-4490-B8AA-C37A67B3D8DC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64</a:t>
            </a:fld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778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61AAA7-5AA1-4244-A230-DD29F238BF83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788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DDC414-8001-40CA-8C1A-4A47E455DE7B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19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4C9E53-A194-4CA8-8A0C-A529F129372F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70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EFD2E3-EED9-4C5B-8D8A-6CF6DBBE398F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29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31AB00-8704-40BD-8D58-6CC8E8C703AB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60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0D6830-C84B-44C6-B587-694159B9595F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39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D128FF-0D32-4999-B14B-7254EF25F087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49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C505D0-F693-44C8-BD64-AF4387FBCBC0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ângulo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ângulo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tângulo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10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2F15844E-87DD-47A9-8E91-35EF45FE12C7}" type="datetimeFigureOut">
              <a:rPr lang="pt-BR"/>
              <a:pPr>
                <a:defRPr/>
              </a:pPr>
              <a:t>08/03/2017</a:t>
            </a:fld>
            <a:endParaRPr lang="pt-BR"/>
          </a:p>
        </p:txBody>
      </p:sp>
      <p:sp>
        <p:nvSpPr>
          <p:cNvPr id="11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DE9AA-414D-465A-8231-740C940AB80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09971-C274-4B68-868C-5ACC187FB03C}" type="datetimeFigureOut">
              <a:rPr lang="pt-BR"/>
              <a:pPr>
                <a:defRPr/>
              </a:pPr>
              <a:t>08/03/2017</a:t>
            </a:fld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5F77B-8C69-4EC1-ABF3-1675E9FA1AB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ector reto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Triângulo isósceles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Conector reto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EB8F1-C101-4F61-A72C-9B8A8D38F489}" type="datetimeFigureOut">
              <a:rPr lang="pt-BR"/>
              <a:pPr>
                <a:defRPr/>
              </a:pPr>
              <a:t>08/03/2017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F3703-33AC-4D58-91C8-AF15539D56A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67F09-983D-47F5-9B22-FD2D0D7531EA}" type="datetimeFigureOut">
              <a:rPr lang="pt-BR"/>
              <a:pPr>
                <a:defRPr/>
              </a:pPr>
              <a:t>08/03/2017</a:t>
            </a:fld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215C2-8AEF-4099-9065-B0D84066BE5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ângulo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AD5B1-A69E-492D-94D9-9975612CBCBD}" type="datetimeFigureOut">
              <a:rPr lang="pt-BR"/>
              <a:pPr>
                <a:defRPr/>
              </a:pPr>
              <a:t>08/03/2017</a:t>
            </a:fld>
            <a:endParaRPr 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527AB-7432-4DBB-8DB8-457D28B73FB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584FD-5CC9-45B4-BBF9-9DF347266C16}" type="datetimeFigureOut">
              <a:rPr lang="pt-BR"/>
              <a:pPr>
                <a:defRPr/>
              </a:pPr>
              <a:t>08/03/2017</a:t>
            </a:fld>
            <a:endParaRPr lang="pt-BR"/>
          </a:p>
        </p:txBody>
      </p:sp>
      <p:sp>
        <p:nvSpPr>
          <p:cNvPr id="6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AF5C4-72B6-45A2-A278-1022BF0FE20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B7B88-2A25-4528-8123-A73794F2E636}" type="datetimeFigureOut">
              <a:rPr lang="pt-BR"/>
              <a:pPr>
                <a:defRPr/>
              </a:pPr>
              <a:t>08/03/2017</a:t>
            </a:fld>
            <a:endParaRPr lang="pt-BR"/>
          </a:p>
        </p:txBody>
      </p:sp>
      <p:sp>
        <p:nvSpPr>
          <p:cNvPr id="8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58EC0-1C1B-4058-8C36-7F79C212DD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isósceles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4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AB22A-0683-48E3-8C4F-7DEEB58ABBDC}" type="datetimeFigureOut">
              <a:rPr lang="pt-BR"/>
              <a:pPr>
                <a:defRPr/>
              </a:pPr>
              <a:t>08/03/2017</a:t>
            </a:fld>
            <a:endParaRPr lang="pt-BR"/>
          </a:p>
        </p:txBody>
      </p:sp>
      <p:sp>
        <p:nvSpPr>
          <p:cNvPr id="5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A9305-BCFD-45A3-A041-BED235974B0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ector reto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Triângulo isósceles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FC84C-9A47-4757-B680-68A0B9077370}" type="datetimeFigureOut">
              <a:rPr lang="pt-BR"/>
              <a:pPr>
                <a:defRPr/>
              </a:pPr>
              <a:t>08/03/2017</a:t>
            </a:fld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EB4D4-04DC-4197-8AE1-9F938E468BE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ector reto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Conector reto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Triângulo isósceles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2" name="Espaço Reservado para Conteúdo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8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44440-500A-4E64-8186-E9936372384F}" type="datetimeFigureOut">
              <a:rPr lang="pt-BR"/>
              <a:pPr>
                <a:defRPr/>
              </a:pPr>
              <a:t>08/03/2017</a:t>
            </a:fld>
            <a:endParaRPr lang="pt-BR"/>
          </a:p>
        </p:txBody>
      </p:sp>
      <p:sp>
        <p:nvSpPr>
          <p:cNvPr id="9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A2BF5-97B8-4142-AB4E-B672FCA5F6D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ector reto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Triângulo isósceles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tângulo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8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36CFA-FCFB-4E70-B57C-E82EF9766FA0}" type="datetimeFigureOut">
              <a:rPr lang="pt-BR"/>
              <a:pPr>
                <a:defRPr/>
              </a:pPr>
              <a:t>08/03/2017</a:t>
            </a:fld>
            <a:endParaRPr lang="pt-BR"/>
          </a:p>
        </p:txBody>
      </p:sp>
      <p:sp>
        <p:nvSpPr>
          <p:cNvPr id="9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0AC80-17DB-4348-964E-B3055516BDE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  <a:endParaRPr lang="en-US" smtClean="0"/>
          </a:p>
        </p:txBody>
      </p:sp>
      <p:sp>
        <p:nvSpPr>
          <p:cNvPr id="1027" name="Espaço Reservado para Texto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0606F7-E327-40BF-BE49-6C6920140B52}" type="datetimeFigureOut">
              <a:rPr lang="pt-BR"/>
              <a:pPr>
                <a:defRPr/>
              </a:pPr>
              <a:t>08/03/2017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7B8209-48E8-4AF7-AFCB-BD5AF6E71FF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28" name="Conector reto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Conector reto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Triângulo isósceles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3" r:id="rId2"/>
    <p:sldLayoutId id="2147483738" r:id="rId3"/>
    <p:sldLayoutId id="2147483734" r:id="rId4"/>
    <p:sldLayoutId id="2147483735" r:id="rId5"/>
    <p:sldLayoutId id="2147483739" r:id="rId6"/>
    <p:sldLayoutId id="2147483740" r:id="rId7"/>
    <p:sldLayoutId id="2147483741" r:id="rId8"/>
    <p:sldLayoutId id="2147483742" r:id="rId9"/>
    <p:sldLayoutId id="2147483736" r:id="rId10"/>
    <p:sldLayoutId id="21474837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osco@inf.ufsc.br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63" y="1500188"/>
            <a:ext cx="8229600" cy="9144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INE 5645 – Programação Paralela</a:t>
            </a:r>
            <a:br>
              <a:rPr lang="pt-BR" dirty="0" smtClean="0"/>
            </a:br>
            <a:r>
              <a:rPr lang="pt-BR" dirty="0" smtClean="0"/>
              <a:t>e Distribuída</a:t>
            </a:r>
            <a:endParaRPr lang="pt-BR" sz="2700" dirty="0"/>
          </a:p>
        </p:txBody>
      </p:sp>
      <p:pic>
        <p:nvPicPr>
          <p:cNvPr id="9219" name="Imagem 3" descr="C:\Users\Public\ARQUIVOS I2TS\brasao_UFSC_vertical_sigl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252538"/>
            <a:ext cx="947738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857250" y="2857500"/>
            <a:ext cx="7358063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j-lt"/>
                <a:cs typeface="+mn-cs"/>
              </a:rPr>
              <a:t>Prof. João Bosco M. Sobral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j-lt"/>
                <a:cs typeface="+mn-cs"/>
              </a:rPr>
              <a:t>INE - UFSC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j-lt"/>
                <a:cs typeface="+mn-cs"/>
                <a:hlinkClick r:id="rId3"/>
              </a:rPr>
              <a:t>bosco@inf.ufsc.br</a:t>
            </a:r>
            <a:endParaRPr lang="pt-BR" dirty="0"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 smtClean="0">
                <a:latin typeface="+mj-lt"/>
                <a:cs typeface="+mn-cs"/>
              </a:rPr>
              <a:t>Março </a:t>
            </a:r>
            <a:r>
              <a:rPr lang="pt-BR" dirty="0" smtClean="0">
                <a:latin typeface="+mj-lt"/>
                <a:cs typeface="+mn-cs"/>
              </a:rPr>
              <a:t>de 2017</a:t>
            </a:r>
            <a:endParaRPr lang="pt-BR" dirty="0">
              <a:latin typeface="+mj-lt"/>
              <a:cs typeface="+mn-cs"/>
            </a:endParaRPr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6165304"/>
            <a:ext cx="15716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Histórico</a:t>
            </a:r>
          </a:p>
        </p:txBody>
      </p:sp>
      <p:sp>
        <p:nvSpPr>
          <p:cNvPr id="22531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pt-BR" smtClean="0"/>
          </a:p>
          <a:p>
            <a:pPr eaLnBrk="1" hangingPunct="1"/>
            <a:r>
              <a:rPr lang="pt-BR" b="1" u="sng" smtClean="0"/>
              <a:t>1981</a:t>
            </a:r>
            <a:r>
              <a:rPr lang="pt-BR" smtClean="0"/>
              <a:t> </a:t>
            </a:r>
            <a:r>
              <a:rPr lang="pt-BR" i="1" smtClean="0"/>
              <a:t>G. Ricart </a:t>
            </a:r>
            <a:r>
              <a:rPr lang="pt-BR" smtClean="0"/>
              <a:t>e</a:t>
            </a:r>
            <a:r>
              <a:rPr lang="pt-BR" i="1" smtClean="0"/>
              <a:t> A. Agrawala</a:t>
            </a:r>
            <a:r>
              <a:rPr lang="pt-BR" smtClean="0"/>
              <a:t>: Um algoritmo ótimo pra exclusão mútua distribuída.</a:t>
            </a:r>
          </a:p>
          <a:p>
            <a:pPr eaLnBrk="1" hangingPunct="1"/>
            <a:endParaRPr lang="pt-BR" smtClean="0"/>
          </a:p>
          <a:p>
            <a:pPr eaLnBrk="1" hangingPunct="1"/>
            <a:r>
              <a:rPr lang="pt-BR" b="1" u="sng" smtClean="0"/>
              <a:t>1981</a:t>
            </a:r>
            <a:r>
              <a:rPr lang="pt-BR" smtClean="0"/>
              <a:t> </a:t>
            </a:r>
            <a:r>
              <a:rPr lang="pt-BR" i="1" smtClean="0"/>
              <a:t>G. L. Peterson</a:t>
            </a:r>
            <a:r>
              <a:rPr lang="pt-BR" smtClean="0"/>
              <a:t>: O problema da exclusão mútua.</a:t>
            </a:r>
          </a:p>
          <a:p>
            <a:pPr eaLnBrk="1" hangingPunct="1"/>
            <a:endParaRPr lang="pt-BR" smtClean="0"/>
          </a:p>
          <a:p>
            <a:pPr eaLnBrk="1" hangingPunct="1"/>
            <a:r>
              <a:rPr lang="pt-BR" b="1" u="sng" smtClean="0"/>
              <a:t>1982</a:t>
            </a:r>
            <a:r>
              <a:rPr lang="pt-BR" smtClean="0"/>
              <a:t> </a:t>
            </a:r>
            <a:r>
              <a:rPr lang="pt-BR" i="1" smtClean="0"/>
              <a:t>J. Misra </a:t>
            </a:r>
            <a:r>
              <a:rPr lang="pt-BR" smtClean="0"/>
              <a:t>e</a:t>
            </a:r>
            <a:r>
              <a:rPr lang="pt-BR" i="1" smtClean="0"/>
              <a:t> K. M. Chandy</a:t>
            </a:r>
            <a:r>
              <a:rPr lang="pt-BR" smtClean="0"/>
              <a:t>: Detecção de terminação em </a:t>
            </a:r>
            <a:r>
              <a:rPr lang="pt-BR" i="1" smtClean="0"/>
              <a:t>Communicating Sequencial Processes</a:t>
            </a:r>
            <a:r>
              <a:rPr lang="pt-BR" smtClean="0"/>
              <a:t>. </a:t>
            </a:r>
          </a:p>
          <a:p>
            <a:pPr eaLnBrk="1" hangingPunct="1"/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Histórico</a:t>
            </a:r>
          </a:p>
        </p:txBody>
      </p:sp>
      <p:sp>
        <p:nvSpPr>
          <p:cNvPr id="23555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pt-BR" smtClean="0"/>
          </a:p>
          <a:p>
            <a:pPr eaLnBrk="1" hangingPunct="1"/>
            <a:r>
              <a:rPr lang="pt-BR" b="1" u="sng" smtClean="0"/>
              <a:t>1983</a:t>
            </a:r>
            <a:r>
              <a:rPr lang="pt-BR" smtClean="0"/>
              <a:t> </a:t>
            </a:r>
            <a:r>
              <a:rPr lang="pt-BR" i="1" smtClean="0"/>
              <a:t>G. L. Peterson</a:t>
            </a:r>
            <a:r>
              <a:rPr lang="pt-BR" smtClean="0"/>
              <a:t>: Uma nova solução para o prolema de programação concorrente de Lamport usando variáveis compartilhadas.</a:t>
            </a:r>
          </a:p>
          <a:p>
            <a:pPr eaLnBrk="1" hangingPunct="1"/>
            <a:endParaRPr lang="pt-BR" smtClean="0"/>
          </a:p>
          <a:p>
            <a:pPr eaLnBrk="1" hangingPunct="1"/>
            <a:r>
              <a:rPr lang="pt-BR" b="1" u="sng" smtClean="0"/>
              <a:t>1983</a:t>
            </a:r>
            <a:r>
              <a:rPr lang="pt-BR" smtClean="0"/>
              <a:t> </a:t>
            </a:r>
            <a:r>
              <a:rPr lang="pt-BR" i="1" smtClean="0"/>
              <a:t>DoD, USA</a:t>
            </a:r>
            <a:r>
              <a:rPr lang="pt-BR" smtClean="0"/>
              <a:t>:</a:t>
            </a:r>
            <a:r>
              <a:rPr lang="pt-BR" i="1" smtClean="0"/>
              <a:t> </a:t>
            </a:r>
            <a:r>
              <a:rPr lang="pt-BR" smtClean="0"/>
              <a:t>Linguagem de Programação Ada.</a:t>
            </a:r>
          </a:p>
          <a:p>
            <a:pPr eaLnBrk="1" hangingPunct="1"/>
            <a:endParaRPr lang="pt-BR" smtClean="0"/>
          </a:p>
          <a:p>
            <a:pPr eaLnBrk="1" hangingPunct="1"/>
            <a:r>
              <a:rPr lang="pt-BR" b="1" u="sng" smtClean="0"/>
              <a:t>1985</a:t>
            </a:r>
            <a:r>
              <a:rPr lang="pt-BR" smtClean="0"/>
              <a:t> </a:t>
            </a:r>
            <a:r>
              <a:rPr lang="pt-BR" i="1" smtClean="0"/>
              <a:t>D. Gelernter</a:t>
            </a:r>
            <a:r>
              <a:rPr lang="pt-BR" smtClean="0"/>
              <a:t>: A Linguagem Linda </a:t>
            </a:r>
          </a:p>
          <a:p>
            <a:pPr eaLnBrk="1" hangingPunct="1"/>
            <a:endParaRPr lang="pt-BR" smtClean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38" y="4167188"/>
            <a:ext cx="12668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CaixaDeTexto 4"/>
          <p:cNvSpPr txBox="1">
            <a:spLocks noChangeArrowheads="1"/>
          </p:cNvSpPr>
          <p:nvPr/>
        </p:nvSpPr>
        <p:spPr bwMode="auto">
          <a:xfrm>
            <a:off x="6929438" y="6010275"/>
            <a:ext cx="1428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 b="1" i="1">
                <a:latin typeface="Calibri" pitchFamily="34" charset="0"/>
              </a:rPr>
              <a:t>David Gelernter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O que é Programação Concorrente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pt-BR" dirty="0" smtClean="0"/>
          </a:p>
          <a:p>
            <a:pPr marL="711200" indent="-71120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BR" sz="2800" i="1" dirty="0" smtClean="0"/>
              <a:t>“Um programa ‘ordinário’ consiste de declarações de dados e instruções executáveis em uma linguagem de programação.”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B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dirty="0" smtClean="0"/>
              <a:t>			M. Ben-Ari, </a:t>
            </a:r>
            <a:r>
              <a:rPr lang="pt-BR" dirty="0" err="1" smtClean="0"/>
              <a:t>Principles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Concurrent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			</a:t>
            </a:r>
            <a:r>
              <a:rPr lang="pt-BR" dirty="0" err="1" smtClean="0"/>
              <a:t>Distributed</a:t>
            </a:r>
            <a:r>
              <a:rPr lang="pt-BR" dirty="0" smtClean="0"/>
              <a:t> Programming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pt-BR" dirty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3786188"/>
            <a:ext cx="11430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O que é </a:t>
            </a:r>
            <a:r>
              <a:rPr lang="pt-BR" dirty="0" smtClean="0"/>
              <a:t>um Programa </a:t>
            </a:r>
            <a:r>
              <a:rPr lang="pt-BR" dirty="0" smtClean="0"/>
              <a:t>Concorrente</a:t>
            </a:r>
          </a:p>
        </p:txBody>
      </p:sp>
      <p:sp>
        <p:nvSpPr>
          <p:cNvPr id="2560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pt-BR" dirty="0" smtClean="0"/>
          </a:p>
          <a:p>
            <a:pPr eaLnBrk="1" hangingPunct="1"/>
            <a:r>
              <a:rPr lang="pt-BR" dirty="0" smtClean="0"/>
              <a:t>As instruções são executadas sequencialmente sobre um processador, o qual aloca memória o código e para os dados do programa.</a:t>
            </a:r>
          </a:p>
          <a:p>
            <a:pPr eaLnBrk="1" hangingPunct="1"/>
            <a:endParaRPr lang="pt-BR" dirty="0" smtClean="0"/>
          </a:p>
          <a:p>
            <a:pPr eaLnBrk="1" hangingPunct="1"/>
            <a:r>
              <a:rPr lang="pt-BR" dirty="0" smtClean="0"/>
              <a:t>Um </a:t>
            </a:r>
            <a:r>
              <a:rPr lang="pt-BR" b="1" dirty="0" smtClean="0"/>
              <a:t>programa concorrente </a:t>
            </a:r>
            <a:r>
              <a:rPr lang="pt-BR" dirty="0" smtClean="0"/>
              <a:t>é um </a:t>
            </a:r>
            <a:r>
              <a:rPr lang="pt-BR" b="1" dirty="0" smtClean="0"/>
              <a:t>conjunto de processos/threads, códigos sequenciais ordinários</a:t>
            </a:r>
            <a:r>
              <a:rPr lang="pt-BR" dirty="0" smtClean="0"/>
              <a:t> os quais são </a:t>
            </a:r>
            <a:r>
              <a:rPr lang="pt-BR" b="1" dirty="0" smtClean="0"/>
              <a:t>executados em uma </a:t>
            </a:r>
            <a:r>
              <a:rPr lang="pt-BR" i="1" dirty="0" smtClean="0"/>
              <a:t>abstração</a:t>
            </a:r>
            <a:r>
              <a:rPr lang="pt-BR" b="1" dirty="0" smtClean="0"/>
              <a:t> de paralelismo</a:t>
            </a:r>
            <a:r>
              <a:rPr lang="pt-BR" dirty="0" smtClean="0"/>
              <a:t>.</a:t>
            </a:r>
          </a:p>
          <a:p>
            <a:pPr eaLnBrk="1" hangingPunct="1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O que é Programação Concorrente</a:t>
            </a:r>
          </a:p>
        </p:txBody>
      </p:sp>
      <p:sp>
        <p:nvSpPr>
          <p:cNvPr id="26627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pt-BR" dirty="0" smtClean="0"/>
          </a:p>
          <a:p>
            <a:pPr eaLnBrk="1" hangingPunct="1"/>
            <a:endParaRPr lang="pt-BR" dirty="0" smtClean="0"/>
          </a:p>
          <a:p>
            <a:pPr eaLnBrk="1" hangingPunct="1"/>
            <a:endParaRPr lang="pt-BR" dirty="0" smtClean="0"/>
          </a:p>
          <a:p>
            <a:pPr eaLnBrk="1" hangingPunct="1"/>
            <a:r>
              <a:rPr lang="pt-BR" dirty="0" smtClean="0"/>
              <a:t>Reservamos a palavra </a:t>
            </a:r>
            <a:r>
              <a:rPr lang="pt-BR" b="1" dirty="0" smtClean="0"/>
              <a:t>programa</a:t>
            </a:r>
            <a:r>
              <a:rPr lang="pt-BR" dirty="0" smtClean="0"/>
              <a:t> para o conjunto de </a:t>
            </a:r>
            <a:r>
              <a:rPr lang="pt-BR" i="1" dirty="0" smtClean="0"/>
              <a:t>processos/threads</a:t>
            </a:r>
            <a:r>
              <a:rPr lang="pt-BR" dirty="0" smtClean="0"/>
              <a:t>.</a:t>
            </a:r>
            <a:endParaRPr lang="pt-BR" dirty="0" smtClean="0"/>
          </a:p>
          <a:p>
            <a:pPr eaLnBrk="1" hangingPunct="1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Pseudo-Paralelismo</a:t>
            </a:r>
          </a:p>
        </p:txBody>
      </p:sp>
      <p:sp>
        <p:nvSpPr>
          <p:cNvPr id="27651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pt-BR" dirty="0" smtClean="0"/>
          </a:p>
          <a:p>
            <a:pPr eaLnBrk="1" hangingPunct="1"/>
            <a:endParaRPr lang="pt-BR" dirty="0" smtClean="0"/>
          </a:p>
          <a:p>
            <a:pPr eaLnBrk="1" hangingPunct="1"/>
            <a:endParaRPr lang="pt-BR" dirty="0" smtClean="0"/>
          </a:p>
          <a:p>
            <a:pPr eaLnBrk="1" hangingPunct="1"/>
            <a:r>
              <a:rPr lang="pt-BR" dirty="0" smtClean="0"/>
              <a:t>Um </a:t>
            </a:r>
            <a:r>
              <a:rPr lang="pt-BR" b="1" dirty="0" smtClean="0"/>
              <a:t>programa concorrente </a:t>
            </a:r>
            <a:r>
              <a:rPr lang="pt-BR" dirty="0" smtClean="0"/>
              <a:t>é executado por se </a:t>
            </a:r>
            <a:r>
              <a:rPr lang="pt-BR" b="1" dirty="0" smtClean="0"/>
              <a:t>compartilhar o poder de processamento de um único processador entre os processos </a:t>
            </a:r>
            <a:r>
              <a:rPr lang="pt-BR" dirty="0" smtClean="0"/>
              <a:t>desse programa.</a:t>
            </a:r>
            <a:br>
              <a:rPr lang="pt-BR" dirty="0" smtClean="0"/>
            </a:br>
            <a:endParaRPr lang="pt-BR" dirty="0" smtClean="0"/>
          </a:p>
          <a:p>
            <a:pPr eaLnBrk="1" hangingPunct="1"/>
            <a:r>
              <a:rPr lang="pt-BR" dirty="0" smtClean="0"/>
              <a:t>Unidade de Processamento Concorrente:   </a:t>
            </a:r>
            <a:br>
              <a:rPr lang="pt-BR" dirty="0" smtClean="0"/>
            </a:br>
            <a:r>
              <a:rPr lang="pt-BR" dirty="0" smtClean="0"/>
              <a:t>              </a:t>
            </a:r>
            <a:r>
              <a:rPr lang="pt-BR" b="1" dirty="0" smtClean="0"/>
              <a:t>Processo  ou  Thread</a:t>
            </a:r>
          </a:p>
          <a:p>
            <a:pPr eaLnBrk="1" hangingPunct="1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Abstração para Concorrência</a:t>
            </a:r>
          </a:p>
        </p:txBody>
      </p:sp>
      <p:sp>
        <p:nvSpPr>
          <p:cNvPr id="28675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pt-BR" smtClean="0"/>
          </a:p>
          <a:p>
            <a:pPr eaLnBrk="1" hangingPunct="1"/>
            <a:endParaRPr lang="pt-BR" smtClean="0"/>
          </a:p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O paralelismo é </a:t>
            </a:r>
            <a:r>
              <a:rPr lang="pt-BR" b="1" i="1" smtClean="0"/>
              <a:t>abstrato</a:t>
            </a:r>
            <a:r>
              <a:rPr lang="pt-BR" smtClean="0"/>
              <a:t> porque não requeremos que </a:t>
            </a:r>
            <a:r>
              <a:rPr lang="pt-BR" b="1" smtClean="0"/>
              <a:t>um processador físico </a:t>
            </a:r>
            <a:r>
              <a:rPr lang="pt-BR" smtClean="0"/>
              <a:t>seja usado para </a:t>
            </a:r>
            <a:r>
              <a:rPr lang="pt-BR" b="1" smtClean="0"/>
              <a:t>executar cada processo</a:t>
            </a:r>
            <a:r>
              <a:rPr lang="pt-BR" smtClean="0"/>
              <a:t>.</a:t>
            </a:r>
          </a:p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Pseudo-Paralelismo</a:t>
            </a:r>
          </a:p>
          <a:p>
            <a:pPr eaLnBrk="1" hangingPunct="1"/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Sobreposição de I</a:t>
            </a:r>
            <a:r>
              <a:rPr lang="en-US" smtClean="0"/>
              <a:t>/</a:t>
            </a:r>
            <a:r>
              <a:rPr lang="pt-BR" smtClean="0"/>
              <a:t>O e Computação</a:t>
            </a:r>
          </a:p>
        </p:txBody>
      </p:sp>
      <p:sp>
        <p:nvSpPr>
          <p:cNvPr id="3072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pt-BR" dirty="0" smtClean="0"/>
          </a:p>
          <a:p>
            <a:pPr eaLnBrk="1" hangingPunct="1"/>
            <a:endParaRPr lang="pt-BR" dirty="0" smtClean="0"/>
          </a:p>
          <a:p>
            <a:pPr eaLnBrk="1" hangingPunct="1"/>
            <a:r>
              <a:rPr lang="pt-BR" dirty="0" smtClean="0"/>
              <a:t>No início dos tempos dos primeiros </a:t>
            </a:r>
            <a:r>
              <a:rPr lang="pt-BR" dirty="0" err="1" smtClean="0"/>
              <a:t>SOs</a:t>
            </a:r>
            <a:r>
              <a:rPr lang="pt-BR" dirty="0" smtClean="0"/>
              <a:t>, controlar I/O não podia ser feito concorrentemente </a:t>
            </a:r>
            <a:r>
              <a:rPr lang="pt-BR" dirty="0" smtClean="0"/>
              <a:t>(ou de forma paralela) com </a:t>
            </a:r>
            <a:r>
              <a:rPr lang="pt-BR" dirty="0" smtClean="0"/>
              <a:t>outra computação </a:t>
            </a:r>
            <a:r>
              <a:rPr lang="pt-BR" b="1" dirty="0" smtClean="0"/>
              <a:t>sobre um único processador</a:t>
            </a:r>
            <a:r>
              <a:rPr lang="pt-BR" dirty="0" smtClean="0"/>
              <a:t>.</a:t>
            </a:r>
          </a:p>
          <a:p>
            <a:pPr eaLnBrk="1" hangingPunct="1"/>
            <a:endParaRPr lang="pt-BR" dirty="0" smtClean="0"/>
          </a:p>
          <a:p>
            <a:pPr eaLnBrk="1" hangingPunct="1"/>
            <a:r>
              <a:rPr lang="pt-BR" dirty="0" smtClean="0"/>
              <a:t>Mas a evolução do </a:t>
            </a:r>
            <a:r>
              <a:rPr lang="pt-BR" dirty="0" err="1" smtClean="0"/>
              <a:t>SOs</a:t>
            </a:r>
            <a:r>
              <a:rPr lang="pt-BR" dirty="0" smtClean="0"/>
              <a:t>, fez surgir a  </a:t>
            </a:r>
            <a:r>
              <a:rPr lang="pt-BR" b="1" dirty="0" smtClean="0"/>
              <a:t>concorrência</a:t>
            </a:r>
            <a:r>
              <a:rPr lang="pt-BR" dirty="0" smtClean="0"/>
              <a:t>, retirando da computação principal, alguns </a:t>
            </a:r>
            <a:r>
              <a:rPr lang="pt-BR" dirty="0" err="1" smtClean="0"/>
              <a:t>microsegundos</a:t>
            </a:r>
            <a:r>
              <a:rPr lang="pt-BR" dirty="0" smtClean="0"/>
              <a:t> necessários para controlar I/O.</a:t>
            </a:r>
          </a:p>
          <a:p>
            <a:pPr eaLnBrk="1" hangingPunct="1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Sobreposição de I</a:t>
            </a:r>
            <a:r>
              <a:rPr lang="en-US" smtClean="0"/>
              <a:t>/</a:t>
            </a:r>
            <a:r>
              <a:rPr lang="pt-BR" smtClean="0"/>
              <a:t>O e Computação</a:t>
            </a:r>
          </a:p>
        </p:txBody>
      </p:sp>
      <p:sp>
        <p:nvSpPr>
          <p:cNvPr id="31747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pt-BR" smtClean="0"/>
          </a:p>
          <a:p>
            <a:pPr eaLnBrk="1" hangingPunct="1"/>
            <a:endParaRPr lang="pt-BR" smtClean="0"/>
          </a:p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Entretanto, é mais simples </a:t>
            </a:r>
            <a:r>
              <a:rPr lang="pt-BR" b="1" smtClean="0"/>
              <a:t>programar os controladores de I/O </a:t>
            </a:r>
            <a:r>
              <a:rPr lang="pt-BR" smtClean="0"/>
              <a:t>como</a:t>
            </a:r>
            <a:r>
              <a:rPr lang="pt-BR" b="1" smtClean="0"/>
              <a:t> processos separados</a:t>
            </a:r>
            <a:r>
              <a:rPr lang="pt-BR" smtClean="0"/>
              <a:t>, os quais são </a:t>
            </a:r>
            <a:r>
              <a:rPr lang="pt-BR" b="1" smtClean="0"/>
              <a:t>executados em paralelo</a:t>
            </a:r>
            <a:r>
              <a:rPr lang="pt-BR" smtClean="0"/>
              <a:t> com o </a:t>
            </a:r>
            <a:r>
              <a:rPr lang="pt-BR" b="1" smtClean="0"/>
              <a:t>processo de computação principal</a:t>
            </a:r>
            <a:r>
              <a:rPr lang="pt-BR" smtClean="0"/>
              <a:t>.</a:t>
            </a:r>
          </a:p>
          <a:p>
            <a:pPr eaLnBrk="1" hangingPunct="1"/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Concorrência baseada em </a:t>
            </a:r>
            <a:r>
              <a:rPr lang="pt-BR" i="1" dirty="0" err="1" smtClean="0"/>
              <a:t>Time-Slicing</a:t>
            </a:r>
            <a:endParaRPr lang="pt-BR" i="1" dirty="0" smtClean="0"/>
          </a:p>
        </p:txBody>
      </p:sp>
      <p:sp>
        <p:nvSpPr>
          <p:cNvPr id="34819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pt-BR" dirty="0" smtClean="0"/>
          </a:p>
          <a:p>
            <a:pPr eaLnBrk="1" hangingPunct="1"/>
            <a:r>
              <a:rPr lang="pt-BR" dirty="0" smtClean="0"/>
              <a:t>Fatia </a:t>
            </a:r>
            <a:r>
              <a:rPr lang="pt-BR" dirty="0" smtClean="0"/>
              <a:t>de tempo.</a:t>
            </a:r>
          </a:p>
          <a:p>
            <a:pPr eaLnBrk="1" hangingPunct="1"/>
            <a:endParaRPr lang="pt-BR" dirty="0" smtClean="0"/>
          </a:p>
          <a:p>
            <a:pPr eaLnBrk="1" hangingPunct="1"/>
            <a:r>
              <a:rPr lang="pt-BR" dirty="0" smtClean="0"/>
              <a:t>Compartilhar o processador entre diversas computações de </a:t>
            </a:r>
            <a:r>
              <a:rPr lang="pt-BR" dirty="0" smtClean="0"/>
              <a:t>processos/threads.</a:t>
            </a:r>
            <a:endParaRPr lang="pt-BR" dirty="0" smtClean="0"/>
          </a:p>
          <a:p>
            <a:pPr eaLnBrk="1" hangingPunct="1"/>
            <a:endParaRPr lang="pt-BR" dirty="0" smtClean="0"/>
          </a:p>
          <a:p>
            <a:pPr eaLnBrk="1" hangingPunct="1"/>
            <a:r>
              <a:rPr lang="pt-BR" dirty="0" smtClean="0"/>
              <a:t>Ao contrário do que um processo esperar para o término de uma operação de I/O, o  processador é compartilhado </a:t>
            </a:r>
            <a:r>
              <a:rPr lang="pt-BR" dirty="0" smtClean="0"/>
              <a:t>para </a:t>
            </a:r>
            <a:r>
              <a:rPr lang="pt-BR" dirty="0" smtClean="0"/>
              <a:t>interromper uma computação de um processo em intervalos </a:t>
            </a:r>
            <a:r>
              <a:rPr lang="pt-BR" dirty="0" smtClean="0"/>
              <a:t>predeterminados</a:t>
            </a:r>
            <a:r>
              <a:rPr lang="pt-BR" dirty="0" smtClean="0"/>
              <a:t>.</a:t>
            </a:r>
          </a:p>
          <a:p>
            <a:pPr eaLnBrk="1" hangingPunct="1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Recursos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pt-B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BR" dirty="0" smtClean="0"/>
              <a:t>Softwares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BR" dirty="0" err="1" smtClean="0"/>
              <a:t>NetBeans</a:t>
            </a:r>
            <a:r>
              <a:rPr lang="pt-BR" dirty="0" smtClean="0"/>
              <a:t> ou Eclipse, Java JDK 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pt-B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BR" dirty="0" smtClean="0"/>
              <a:t>Página da disciplina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BR" dirty="0" smtClean="0"/>
              <a:t>http://www.inf.ufsc.br/~</a:t>
            </a:r>
            <a:r>
              <a:rPr lang="pt-BR" dirty="0" smtClean="0"/>
              <a:t>bosco/ensino/ine5645</a:t>
            </a:r>
            <a:endParaRPr lang="pt-BR" dirty="0" smtClean="0"/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endParaRPr lang="pt-B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BR" dirty="0" err="1" smtClean="0"/>
              <a:t>Moodle</a:t>
            </a:r>
            <a:r>
              <a:rPr lang="pt-BR" dirty="0" smtClean="0"/>
              <a:t> (para divulgação e postagem de tarefas)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Time-Slicing</a:t>
            </a:r>
          </a:p>
        </p:txBody>
      </p:sp>
      <p:sp>
        <p:nvSpPr>
          <p:cNvPr id="3584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pt-BR" dirty="0" smtClean="0"/>
          </a:p>
          <a:p>
            <a:pPr eaLnBrk="1" hangingPunct="1"/>
            <a:endParaRPr lang="pt-BR" dirty="0" smtClean="0"/>
          </a:p>
          <a:p>
            <a:pPr eaLnBrk="1" hangingPunct="1"/>
            <a:r>
              <a:rPr lang="pt-BR" dirty="0" smtClean="0"/>
              <a:t>Um programa do SO chamado </a:t>
            </a:r>
            <a:r>
              <a:rPr lang="pt-BR" b="1" i="1" dirty="0" err="1" smtClean="0"/>
              <a:t>Scheduler</a:t>
            </a:r>
            <a:r>
              <a:rPr lang="pt-BR" i="1" dirty="0" smtClean="0"/>
              <a:t> </a:t>
            </a:r>
            <a:r>
              <a:rPr lang="pt-BR" dirty="0" smtClean="0"/>
              <a:t>é executado para determinar qual </a:t>
            </a:r>
            <a:r>
              <a:rPr lang="pt-BR" dirty="0" smtClean="0"/>
              <a:t>processo/thread </a:t>
            </a:r>
            <a:r>
              <a:rPr lang="pt-BR" dirty="0" smtClean="0"/>
              <a:t>deve ser permitido executar no próximo intervalo.</a:t>
            </a:r>
          </a:p>
          <a:p>
            <a:pPr eaLnBrk="1" hangingPunct="1"/>
            <a:endParaRPr lang="pt-BR" dirty="0" smtClean="0"/>
          </a:p>
          <a:p>
            <a:pPr eaLnBrk="1" hangingPunct="1"/>
            <a:r>
              <a:rPr lang="pt-BR" dirty="0" smtClean="0"/>
              <a:t>O </a:t>
            </a:r>
            <a:r>
              <a:rPr lang="pt-BR" b="1" i="1" dirty="0" err="1" smtClean="0"/>
              <a:t>Scheduler</a:t>
            </a:r>
            <a:r>
              <a:rPr lang="pt-BR" dirty="0" smtClean="0"/>
              <a:t> pode levar em consideração, </a:t>
            </a:r>
            <a:r>
              <a:rPr lang="pt-BR" dirty="0" smtClean="0"/>
              <a:t>as </a:t>
            </a:r>
            <a:r>
              <a:rPr lang="pt-BR" b="1" dirty="0" smtClean="0"/>
              <a:t>prioridades</a:t>
            </a:r>
            <a:r>
              <a:rPr lang="pt-BR" dirty="0" smtClean="0"/>
              <a:t> </a:t>
            </a:r>
            <a:r>
              <a:rPr lang="pt-BR" dirty="0" smtClean="0"/>
              <a:t>dos </a:t>
            </a:r>
            <a:r>
              <a:rPr lang="pt-BR" dirty="0" smtClean="0"/>
              <a:t>processos/threads.</a:t>
            </a:r>
            <a:endParaRPr lang="pt-BR" dirty="0" smtClean="0"/>
          </a:p>
          <a:p>
            <a:pPr eaLnBrk="1" hangingPunct="1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Sistemas Time-Sharing Interativos</a:t>
            </a:r>
            <a:endParaRPr lang="pt-BR" dirty="0" smtClean="0"/>
          </a:p>
        </p:txBody>
      </p:sp>
      <p:sp>
        <p:nvSpPr>
          <p:cNvPr id="36867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pt-BR" smtClean="0"/>
          </a:p>
          <a:p>
            <a:pPr eaLnBrk="1" hangingPunct="1"/>
            <a:endParaRPr lang="pt-BR" smtClean="0"/>
          </a:p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Usam </a:t>
            </a:r>
            <a:r>
              <a:rPr lang="pt-BR" b="1" smtClean="0"/>
              <a:t>multiprogramação com time-sliced</a:t>
            </a:r>
            <a:r>
              <a:rPr lang="pt-BR" smtClean="0"/>
              <a:t>, para dar a um grupo de usuários a ilusão que cada um tem acesso a um computador dedicado.</a:t>
            </a:r>
          </a:p>
          <a:p>
            <a:pPr eaLnBrk="1" hangingPunct="1"/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Multi-Tasking</a:t>
            </a:r>
          </a:p>
        </p:txBody>
      </p:sp>
      <p:sp>
        <p:nvSpPr>
          <p:cNvPr id="37891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pt-BR" dirty="0" smtClean="0"/>
          </a:p>
          <a:p>
            <a:pPr eaLnBrk="1" hangingPunct="1"/>
            <a:endParaRPr lang="pt-BR" dirty="0" smtClean="0"/>
          </a:p>
          <a:p>
            <a:pPr eaLnBrk="1" hangingPunct="1">
              <a:buFont typeface="Wingdings 3" pitchFamily="18" charset="2"/>
              <a:buNone/>
            </a:pPr>
            <a:endParaRPr lang="pt-BR" dirty="0" smtClean="0"/>
          </a:p>
          <a:p>
            <a:pPr eaLnBrk="1" hangingPunct="1"/>
            <a:r>
              <a:rPr lang="pt-BR" dirty="0" smtClean="0"/>
              <a:t>Resolvendo um problema por decomposição, dentro de diversos </a:t>
            </a:r>
            <a:r>
              <a:rPr lang="pt-BR" dirty="0" smtClean="0"/>
              <a:t>processos/threads </a:t>
            </a:r>
            <a:r>
              <a:rPr lang="pt-BR" dirty="0" smtClean="0"/>
              <a:t>concorrentes.</a:t>
            </a:r>
          </a:p>
          <a:p>
            <a:pPr eaLnBrk="1" hangingPunct="1"/>
            <a:endParaRPr lang="pt-BR" dirty="0" smtClean="0"/>
          </a:p>
          <a:p>
            <a:pPr eaLnBrk="1" hangingPunct="1"/>
            <a:r>
              <a:rPr lang="pt-BR" dirty="0" smtClean="0"/>
              <a:t>A execução de diversos aplicativos (programas) por um único usuário, </a:t>
            </a:r>
            <a:r>
              <a:rPr lang="pt-BR" dirty="0" smtClean="0"/>
              <a:t>em </a:t>
            </a:r>
            <a:r>
              <a:rPr lang="pt-BR" dirty="0" smtClean="0"/>
              <a:t>uma máquina de um único processador</a:t>
            </a:r>
            <a:r>
              <a:rPr lang="pt-BR" dirty="0" smtClean="0"/>
              <a:t>.</a:t>
            </a:r>
          </a:p>
          <a:p>
            <a:pPr eaLnBrk="1" hangingPunct="1"/>
            <a:endParaRPr lang="pt-BR" dirty="0" smtClean="0"/>
          </a:p>
          <a:p>
            <a:pPr eaLnBrk="1" hangingPunct="1"/>
            <a:r>
              <a:rPr lang="pt-BR" dirty="0" smtClean="0"/>
              <a:t>Atualmente, os processadores são </a:t>
            </a:r>
            <a:r>
              <a:rPr lang="pt-BR" b="1" i="1" dirty="0" err="1" smtClean="0"/>
              <a:t>multi-core</a:t>
            </a:r>
            <a:r>
              <a:rPr lang="pt-BR" i="1" dirty="0" smtClean="0"/>
              <a:t>.</a:t>
            </a:r>
            <a:endParaRPr lang="pt-BR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Correção de um programa concorrente</a:t>
            </a:r>
          </a:p>
        </p:txBody>
      </p:sp>
      <p:sp>
        <p:nvSpPr>
          <p:cNvPr id="38915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pt-BR" dirty="0" smtClean="0"/>
          </a:p>
          <a:p>
            <a:pPr eaLnBrk="1" hangingPunct="1"/>
            <a:endParaRPr lang="pt-BR" dirty="0" smtClean="0"/>
          </a:p>
          <a:p>
            <a:pPr eaLnBrk="1" hangingPunct="1"/>
            <a:r>
              <a:rPr lang="pt-BR" dirty="0" smtClean="0"/>
              <a:t>Por causa das possíveis </a:t>
            </a:r>
            <a:r>
              <a:rPr lang="pt-BR" b="1" dirty="0" smtClean="0"/>
              <a:t>interações entre os processos/threads</a:t>
            </a:r>
            <a:r>
              <a:rPr lang="pt-BR" dirty="0" smtClean="0"/>
              <a:t> que compreendem um programa concorrente é difícil escrever um programa concorrente correto.</a:t>
            </a:r>
          </a:p>
          <a:p>
            <a:pPr eaLnBrk="1" hangingPunct="1"/>
            <a:endParaRPr lang="pt-BR" dirty="0" smtClean="0"/>
          </a:p>
          <a:p>
            <a:pPr eaLnBrk="1" hangingPunct="1"/>
            <a:r>
              <a:rPr lang="pt-BR" dirty="0" smtClean="0"/>
              <a:t>Para interagirem, </a:t>
            </a:r>
            <a:r>
              <a:rPr lang="pt-BR" dirty="0" smtClean="0"/>
              <a:t>processos/threads </a:t>
            </a:r>
            <a:r>
              <a:rPr lang="pt-BR" dirty="0" smtClean="0"/>
              <a:t>precisam se </a:t>
            </a:r>
            <a:r>
              <a:rPr lang="pt-BR" b="1" dirty="0" smtClean="0"/>
              <a:t>sincronizar </a:t>
            </a:r>
            <a:r>
              <a:rPr lang="pt-BR" dirty="0" smtClean="0"/>
              <a:t>e se </a:t>
            </a:r>
            <a:r>
              <a:rPr lang="pt-BR" b="1" dirty="0" smtClean="0"/>
              <a:t>comunicar </a:t>
            </a:r>
            <a:r>
              <a:rPr lang="pt-BR" u="sng" dirty="0" smtClean="0"/>
              <a:t>diretamente ou não</a:t>
            </a:r>
            <a:r>
              <a:rPr lang="pt-BR" dirty="0" smtClean="0"/>
              <a:t>.</a:t>
            </a:r>
          </a:p>
          <a:p>
            <a:pPr eaLnBrk="1" hangingPunct="1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Dois processos incrementando uma variável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BR" dirty="0" smtClean="0"/>
              <a:t>N:  </a:t>
            </a:r>
            <a:r>
              <a:rPr lang="pt-BR" dirty="0" err="1" smtClean="0"/>
              <a:t>Integer</a:t>
            </a:r>
            <a:r>
              <a:rPr lang="pt-BR" dirty="0" smtClean="0"/>
              <a:t>  := 0;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BR" dirty="0" smtClean="0"/>
              <a:t/>
            </a:r>
            <a:br>
              <a:rPr lang="pt-BR" dirty="0" smtClean="0"/>
            </a:br>
            <a:r>
              <a:rPr lang="pt-BR" b="1" dirty="0" err="1" smtClean="0"/>
              <a:t>Process</a:t>
            </a:r>
            <a:r>
              <a:rPr lang="pt-BR" b="1" dirty="0" smtClean="0"/>
              <a:t> P1 </a:t>
            </a:r>
            <a:r>
              <a:rPr lang="pt-BR" dirty="0" smtClean="0"/>
              <a:t>is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BR" dirty="0" smtClean="0"/>
              <a:t>  </a:t>
            </a:r>
            <a:r>
              <a:rPr lang="pt-BR" dirty="0" err="1" smtClean="0"/>
              <a:t>begin</a:t>
            </a:r>
            <a:endParaRPr lang="pt-B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BR" dirty="0" smtClean="0"/>
              <a:t>    N := N + 1;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BR" dirty="0" smtClean="0"/>
              <a:t>  </a:t>
            </a:r>
            <a:r>
              <a:rPr lang="pt-BR" dirty="0" err="1" smtClean="0"/>
              <a:t>end</a:t>
            </a:r>
            <a:r>
              <a:rPr lang="pt-BR" dirty="0" smtClean="0"/>
              <a:t> P1;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pt-B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BR" b="1" dirty="0" err="1" smtClean="0"/>
              <a:t>Process</a:t>
            </a:r>
            <a:r>
              <a:rPr lang="pt-BR" b="1" dirty="0" smtClean="0"/>
              <a:t> P2 </a:t>
            </a:r>
            <a:r>
              <a:rPr lang="pt-BR" dirty="0" smtClean="0"/>
              <a:t>is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BR" dirty="0" smtClean="0"/>
              <a:t>   </a:t>
            </a:r>
            <a:r>
              <a:rPr lang="pt-BR" dirty="0" err="1" smtClean="0"/>
              <a:t>begin</a:t>
            </a:r>
            <a:endParaRPr lang="pt-B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BR" dirty="0" smtClean="0"/>
              <a:t>     N := N + 1;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BR" dirty="0" smtClean="0"/>
              <a:t>   </a:t>
            </a:r>
            <a:r>
              <a:rPr lang="pt-BR" dirty="0" err="1" smtClean="0"/>
              <a:t>end</a:t>
            </a:r>
            <a:r>
              <a:rPr lang="pt-BR" dirty="0" smtClean="0"/>
              <a:t> P2;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BR" dirty="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Aplicando a abstração</a:t>
            </a:r>
          </a:p>
        </p:txBody>
      </p:sp>
      <p:sp>
        <p:nvSpPr>
          <p:cNvPr id="4096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pt-BR" smtClean="0"/>
          </a:p>
          <a:p>
            <a:pPr eaLnBrk="1" hangingPunct="1"/>
            <a:endParaRPr lang="pt-BR" smtClean="0"/>
          </a:p>
          <a:p>
            <a:pPr eaLnBrk="1" hangingPunct="1"/>
            <a:endParaRPr lang="pt-BR" smtClean="0"/>
          </a:p>
          <a:p>
            <a:pPr eaLnBrk="1" hangingPunct="1"/>
            <a:r>
              <a:rPr lang="pt-BR" smtClean="0"/>
              <a:t>Se o compilador traduzir as declarações de alto nível em instruções INC, qualquer intercalação das sequências de instruções dos dois processos darão o mesmo valor.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Exemplo:  Computação com a instrução INC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</p:nvPr>
        </p:nvGraphicFramePr>
        <p:xfrm>
          <a:off x="457200" y="1700808"/>
          <a:ext cx="8229600" cy="147828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8229600"/>
              </a:tblGrid>
              <a:tr h="138152">
                <a:tc>
                  <a:txBody>
                    <a:bodyPr/>
                    <a:lstStyle/>
                    <a:p>
                      <a:r>
                        <a:rPr lang="pt-BR" dirty="0" smtClean="0"/>
                        <a:t>        Processo                                        Instrução                                     Valor</a:t>
                      </a:r>
                      <a:r>
                        <a:rPr lang="pt-BR" baseline="0" dirty="0" smtClean="0"/>
                        <a:t> de N</a:t>
                      </a:r>
                      <a:endParaRPr lang="pt-BR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Inicialmente                                                                                                         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P1                                                               INC</a:t>
                      </a:r>
                      <a:r>
                        <a:rPr lang="pt-BR" baseline="0" dirty="0" smtClean="0"/>
                        <a:t> N                                                  1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P2                                                               INC</a:t>
                      </a:r>
                      <a:r>
                        <a:rPr lang="pt-BR" baseline="0" dirty="0" smtClean="0"/>
                        <a:t> N                                                  2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467544" y="3717032"/>
          <a:ext cx="8280920" cy="1607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920"/>
              </a:tblGrid>
              <a:tr h="1440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        Processo                                         Instrução                                    Valor</a:t>
                      </a:r>
                      <a:r>
                        <a:rPr lang="pt-BR" baseline="0" dirty="0" smtClean="0"/>
                        <a:t> de N</a:t>
                      </a:r>
                      <a:endParaRPr lang="pt-BR" dirty="0" smtClean="0"/>
                    </a:p>
                  </a:txBody>
                  <a:tcPr/>
                </a:tc>
              </a:tr>
              <a:tr h="414046">
                <a:tc>
                  <a:txBody>
                    <a:bodyPr/>
                    <a:lstStyle/>
                    <a:p>
                      <a:r>
                        <a:rPr lang="pt-BR" dirty="0" smtClean="0"/>
                        <a:t>Inicialmente                                                                                                          0</a:t>
                      </a:r>
                      <a:endParaRPr lang="pt-BR" dirty="0"/>
                    </a:p>
                  </a:txBody>
                  <a:tcPr/>
                </a:tc>
              </a:tr>
              <a:tr h="414046">
                <a:tc>
                  <a:txBody>
                    <a:bodyPr/>
                    <a:lstStyle/>
                    <a:p>
                      <a:r>
                        <a:rPr lang="pt-BR" dirty="0" smtClean="0"/>
                        <a:t>P2                                                                INC</a:t>
                      </a:r>
                      <a:r>
                        <a:rPr lang="pt-BR" baseline="0" dirty="0" smtClean="0"/>
                        <a:t> N                                                  1</a:t>
                      </a:r>
                      <a:endParaRPr lang="pt-BR" dirty="0"/>
                    </a:p>
                  </a:txBody>
                  <a:tcPr/>
                </a:tc>
              </a:tr>
              <a:tr h="414046">
                <a:tc>
                  <a:txBody>
                    <a:bodyPr/>
                    <a:lstStyle/>
                    <a:p>
                      <a:r>
                        <a:rPr lang="pt-BR" dirty="0" smtClean="0"/>
                        <a:t>P1</a:t>
                      </a:r>
                      <a:r>
                        <a:rPr lang="pt-BR" baseline="0" dirty="0" smtClean="0"/>
                        <a:t>                                                                INC N                                                  2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Computação em Registradores</a:t>
            </a:r>
          </a:p>
        </p:txBody>
      </p:sp>
      <p:sp>
        <p:nvSpPr>
          <p:cNvPr id="43011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pt-BR" dirty="0" smtClean="0"/>
          </a:p>
          <a:p>
            <a:pPr eaLnBrk="1" hangingPunct="1"/>
            <a:endParaRPr lang="pt-BR" dirty="0" smtClean="0"/>
          </a:p>
          <a:p>
            <a:pPr eaLnBrk="1" hangingPunct="1"/>
            <a:endParaRPr lang="pt-BR" dirty="0" smtClean="0"/>
          </a:p>
          <a:p>
            <a:pPr eaLnBrk="1" hangingPunct="1"/>
            <a:r>
              <a:rPr lang="pt-BR" dirty="0" smtClean="0"/>
              <a:t>Por outro lado, se todas computações são feitas em registradores, o código compilado pareceria como: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Computação com Registradores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</p:nvPr>
        </p:nvGraphicFramePr>
        <p:xfrm>
          <a:off x="457200" y="2060848"/>
          <a:ext cx="8229600" cy="3528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441049">
                <a:tc>
                  <a:txBody>
                    <a:bodyPr/>
                    <a:lstStyle/>
                    <a:p>
                      <a:r>
                        <a:rPr lang="pt-BR" dirty="0" smtClean="0"/>
                        <a:t>Processo             Instrução</a:t>
                      </a:r>
                      <a:r>
                        <a:rPr lang="pt-BR" baseline="0" dirty="0" smtClean="0"/>
                        <a:t>                                   N             </a:t>
                      </a:r>
                      <a:r>
                        <a:rPr lang="pt-BR" baseline="0" dirty="0" err="1" smtClean="0"/>
                        <a:t>Reg</a:t>
                      </a:r>
                      <a:r>
                        <a:rPr lang="pt-BR" baseline="0" dirty="0" smtClean="0"/>
                        <a:t> (P1)             </a:t>
                      </a:r>
                      <a:r>
                        <a:rPr lang="pt-BR" baseline="0" dirty="0" err="1" smtClean="0"/>
                        <a:t>Reg</a:t>
                      </a:r>
                      <a:r>
                        <a:rPr lang="pt-BR" baseline="0" dirty="0" smtClean="0"/>
                        <a:t>(P2)</a:t>
                      </a:r>
                      <a:endParaRPr lang="pt-BR" dirty="0"/>
                    </a:p>
                  </a:txBody>
                  <a:tcPr/>
                </a:tc>
              </a:tr>
              <a:tr h="441049">
                <a:tc>
                  <a:txBody>
                    <a:bodyPr/>
                    <a:lstStyle/>
                    <a:p>
                      <a:r>
                        <a:rPr lang="pt-BR" dirty="0" smtClean="0"/>
                        <a:t>Inicialmente                                                           0</a:t>
                      </a:r>
                      <a:endParaRPr lang="pt-BR" dirty="0"/>
                    </a:p>
                  </a:txBody>
                  <a:tcPr/>
                </a:tc>
              </a:tr>
              <a:tr h="4410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P1                             LOAD    </a:t>
                      </a:r>
                      <a:r>
                        <a:rPr lang="pt-BR" dirty="0" err="1" smtClean="0"/>
                        <a:t>Reg</a:t>
                      </a:r>
                      <a:r>
                        <a:rPr lang="pt-BR" dirty="0" smtClean="0"/>
                        <a:t>, N                      0                   0</a:t>
                      </a:r>
                    </a:p>
                  </a:txBody>
                  <a:tcPr/>
                </a:tc>
              </a:tr>
              <a:tr h="441049">
                <a:tc>
                  <a:txBody>
                    <a:bodyPr/>
                    <a:lstStyle/>
                    <a:p>
                      <a:r>
                        <a:rPr lang="pt-BR" dirty="0" smtClean="0"/>
                        <a:t>P2                             LOAD</a:t>
                      </a:r>
                      <a:r>
                        <a:rPr lang="pt-BR" baseline="0" dirty="0" smtClean="0"/>
                        <a:t>    </a:t>
                      </a:r>
                      <a:r>
                        <a:rPr lang="pt-BR" baseline="0" dirty="0" err="1" smtClean="0"/>
                        <a:t>Reg</a:t>
                      </a:r>
                      <a:r>
                        <a:rPr lang="pt-BR" baseline="0" dirty="0" smtClean="0"/>
                        <a:t>, N                      0                   0                        0</a:t>
                      </a:r>
                      <a:endParaRPr lang="pt-BR" dirty="0"/>
                    </a:p>
                  </a:txBody>
                  <a:tcPr/>
                </a:tc>
              </a:tr>
              <a:tr h="441049">
                <a:tc>
                  <a:txBody>
                    <a:bodyPr/>
                    <a:lstStyle/>
                    <a:p>
                      <a:r>
                        <a:rPr lang="pt-BR" dirty="0" smtClean="0"/>
                        <a:t>P1                              ADD</a:t>
                      </a:r>
                      <a:r>
                        <a:rPr lang="pt-BR" baseline="0" dirty="0" smtClean="0"/>
                        <a:t>     </a:t>
                      </a:r>
                      <a:r>
                        <a:rPr lang="pt-BR" baseline="0" dirty="0" err="1" smtClean="0"/>
                        <a:t>Reg</a:t>
                      </a:r>
                      <a:r>
                        <a:rPr lang="pt-BR" baseline="0" dirty="0" smtClean="0"/>
                        <a:t>, #1                    0                    1                       0</a:t>
                      </a:r>
                      <a:endParaRPr lang="pt-BR" dirty="0"/>
                    </a:p>
                  </a:txBody>
                  <a:tcPr/>
                </a:tc>
              </a:tr>
              <a:tr h="441049">
                <a:tc>
                  <a:txBody>
                    <a:bodyPr/>
                    <a:lstStyle/>
                    <a:p>
                      <a:r>
                        <a:rPr lang="pt-BR" dirty="0" smtClean="0"/>
                        <a:t>P2                              ADD</a:t>
                      </a:r>
                      <a:r>
                        <a:rPr lang="pt-BR" baseline="0" dirty="0" smtClean="0"/>
                        <a:t>     </a:t>
                      </a:r>
                      <a:r>
                        <a:rPr lang="pt-BR" baseline="0" dirty="0" err="1" smtClean="0"/>
                        <a:t>Reg</a:t>
                      </a:r>
                      <a:r>
                        <a:rPr lang="pt-BR" baseline="0" dirty="0" smtClean="0"/>
                        <a:t>, #1                    0                    1                       1</a:t>
                      </a:r>
                      <a:endParaRPr lang="pt-BR" dirty="0"/>
                    </a:p>
                  </a:txBody>
                  <a:tcPr/>
                </a:tc>
              </a:tr>
              <a:tr h="441049">
                <a:tc>
                  <a:txBody>
                    <a:bodyPr/>
                    <a:lstStyle/>
                    <a:p>
                      <a:r>
                        <a:rPr lang="pt-BR" dirty="0" smtClean="0"/>
                        <a:t>P1                              STORE  </a:t>
                      </a:r>
                      <a:r>
                        <a:rPr lang="pt-BR" dirty="0" err="1" smtClean="0"/>
                        <a:t>Reg</a:t>
                      </a:r>
                      <a:r>
                        <a:rPr lang="pt-BR" dirty="0" smtClean="0"/>
                        <a:t>,</a:t>
                      </a:r>
                      <a:r>
                        <a:rPr lang="pt-BR" baseline="0" dirty="0" smtClean="0"/>
                        <a:t> N                     1                    1                       1</a:t>
                      </a:r>
                      <a:endParaRPr lang="pt-BR" dirty="0"/>
                    </a:p>
                  </a:txBody>
                  <a:tcPr/>
                </a:tc>
              </a:tr>
              <a:tr h="441049">
                <a:tc>
                  <a:txBody>
                    <a:bodyPr/>
                    <a:lstStyle/>
                    <a:p>
                      <a:r>
                        <a:rPr lang="pt-BR" dirty="0" smtClean="0"/>
                        <a:t>P2                              STORE</a:t>
                      </a:r>
                      <a:r>
                        <a:rPr lang="pt-BR" baseline="0" dirty="0" smtClean="0"/>
                        <a:t>  </a:t>
                      </a:r>
                      <a:r>
                        <a:rPr lang="pt-BR" baseline="0" dirty="0" err="1" smtClean="0"/>
                        <a:t>Reg</a:t>
                      </a:r>
                      <a:r>
                        <a:rPr lang="pt-BR" baseline="0" dirty="0" smtClean="0"/>
                        <a:t>, N                     1                    1                       1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Resultado</a:t>
            </a:r>
          </a:p>
        </p:txBody>
      </p:sp>
      <p:sp>
        <p:nvSpPr>
          <p:cNvPr id="45059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pt-BR" dirty="0" smtClean="0"/>
          </a:p>
          <a:p>
            <a:pPr eaLnBrk="1" hangingPunct="1"/>
            <a:endParaRPr lang="pt-BR" dirty="0" smtClean="0"/>
          </a:p>
          <a:p>
            <a:pPr eaLnBrk="1" hangingPunct="1"/>
            <a:r>
              <a:rPr lang="pt-BR" dirty="0" smtClean="0"/>
              <a:t>A figura anterior mostra que </a:t>
            </a:r>
            <a:r>
              <a:rPr lang="pt-BR" b="1" dirty="0" smtClean="0"/>
              <a:t>algumas intercalações dão resposta errada</a:t>
            </a:r>
            <a:r>
              <a:rPr lang="pt-BR" dirty="0" smtClean="0"/>
              <a:t>.</a:t>
            </a:r>
          </a:p>
          <a:p>
            <a:pPr eaLnBrk="1" hangingPunct="1"/>
            <a:endParaRPr lang="pt-BR" dirty="0" smtClean="0"/>
          </a:p>
          <a:p>
            <a:pPr eaLnBrk="1" hangingPunct="1"/>
            <a:r>
              <a:rPr lang="pt-BR" dirty="0" smtClean="0"/>
              <a:t>Então, é extremamente importante </a:t>
            </a:r>
            <a:r>
              <a:rPr lang="pt-BR" b="1" dirty="0" smtClean="0"/>
              <a:t>definir exatamente quais instruções são para ser intercaladas</a:t>
            </a:r>
            <a:r>
              <a:rPr lang="pt-BR" dirty="0" smtClean="0"/>
              <a:t>, de forma de o programa concorrente seja correto em sua execução.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UNIDADE 1-1</a:t>
            </a:r>
          </a:p>
        </p:txBody>
      </p:sp>
      <p:sp>
        <p:nvSpPr>
          <p:cNvPr id="1536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</a:pPr>
            <a:endParaRPr lang="pt-BR" dirty="0" smtClean="0"/>
          </a:p>
          <a:p>
            <a:pPr algn="ctr" eaLnBrk="1" hangingPunct="1">
              <a:buFont typeface="Wingdings 3" pitchFamily="18" charset="2"/>
              <a:buNone/>
            </a:pPr>
            <a:endParaRPr lang="pt-BR" dirty="0" smtClean="0"/>
          </a:p>
          <a:p>
            <a:pPr algn="ctr" eaLnBrk="1" hangingPunct="1">
              <a:buFont typeface="Wingdings 3" pitchFamily="18" charset="2"/>
              <a:buNone/>
            </a:pPr>
            <a:endParaRPr lang="pt-BR" dirty="0" smtClean="0"/>
          </a:p>
          <a:p>
            <a:pPr algn="ctr" eaLnBrk="1" hangingPunct="1">
              <a:buFont typeface="Wingdings 3" pitchFamily="18" charset="2"/>
              <a:buNone/>
            </a:pPr>
            <a:endParaRPr lang="pt-BR" dirty="0" smtClean="0"/>
          </a:p>
          <a:p>
            <a:pPr algn="ctr" eaLnBrk="1" hangingPunct="1">
              <a:buFont typeface="Wingdings 3" pitchFamily="18" charset="2"/>
              <a:buNone/>
            </a:pPr>
            <a:r>
              <a:rPr lang="pt-BR" sz="3600" dirty="0" smtClean="0"/>
              <a:t>INTRODUÇÃO À PROGRAMAÇÃO </a:t>
            </a:r>
          </a:p>
          <a:p>
            <a:pPr algn="ctr" eaLnBrk="1" hangingPunct="1">
              <a:buFont typeface="Wingdings 3" pitchFamily="18" charset="2"/>
              <a:buNone/>
            </a:pPr>
            <a:r>
              <a:rPr lang="pt-BR" sz="3600" dirty="0" smtClean="0"/>
              <a:t>CONCORRENTE</a:t>
            </a:r>
            <a:endParaRPr lang="pt-BR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Correção de um programa concorrente</a:t>
            </a:r>
          </a:p>
        </p:txBody>
      </p:sp>
      <p:sp>
        <p:nvSpPr>
          <p:cNvPr id="4608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pt-BR" b="1" smtClean="0"/>
          </a:p>
          <a:p>
            <a:pPr eaLnBrk="1" hangingPunct="1"/>
            <a:endParaRPr lang="pt-BR" b="1" smtClean="0"/>
          </a:p>
          <a:p>
            <a:pPr eaLnBrk="1" hangingPunct="1"/>
            <a:endParaRPr lang="pt-BR" b="1" smtClean="0"/>
          </a:p>
          <a:p>
            <a:pPr eaLnBrk="1" hangingPunct="1"/>
            <a:r>
              <a:rPr lang="pt-BR" b="1" smtClean="0"/>
              <a:t>Programação concorrente </a:t>
            </a:r>
            <a:r>
              <a:rPr lang="pt-BR" smtClean="0"/>
              <a:t>pode </a:t>
            </a:r>
            <a:r>
              <a:rPr lang="pt-BR" b="1" smtClean="0"/>
              <a:t>expressar a concorrência</a:t>
            </a:r>
            <a:r>
              <a:rPr lang="pt-BR" smtClean="0"/>
              <a:t> requerida, provendo instruções de programação para a </a:t>
            </a:r>
            <a:r>
              <a:rPr lang="pt-BR" b="1" smtClean="0"/>
              <a:t>sincronização</a:t>
            </a:r>
            <a:r>
              <a:rPr lang="pt-BR" smtClean="0"/>
              <a:t> e </a:t>
            </a:r>
            <a:r>
              <a:rPr lang="pt-BR" b="1" smtClean="0"/>
              <a:t>comunicação</a:t>
            </a:r>
            <a:r>
              <a:rPr lang="pt-BR" smtClean="0"/>
              <a:t> entre processos.</a:t>
            </a:r>
          </a:p>
          <a:p>
            <a:pPr eaLnBrk="1" hangingPunct="1"/>
            <a:endParaRPr lang="pt-BR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Ferramentas de Correção</a:t>
            </a:r>
          </a:p>
        </p:txBody>
      </p:sp>
      <p:sp>
        <p:nvSpPr>
          <p:cNvPr id="47107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pt-BR" dirty="0" smtClean="0"/>
          </a:p>
          <a:p>
            <a:pPr eaLnBrk="1" hangingPunct="1"/>
            <a:endParaRPr lang="pt-BR" dirty="0" smtClean="0"/>
          </a:p>
          <a:p>
            <a:pPr eaLnBrk="1" hangingPunct="1"/>
            <a:r>
              <a:rPr lang="pt-BR" dirty="0" smtClean="0"/>
              <a:t>Um programador pode ser totalmente confundido pelo comportamento que um programa concorrente pode exibir.</a:t>
            </a:r>
          </a:p>
          <a:p>
            <a:pPr eaLnBrk="1" hangingPunct="1">
              <a:buFont typeface="Wingdings 3" pitchFamily="18" charset="2"/>
              <a:buNone/>
            </a:pPr>
            <a:endParaRPr lang="pt-BR" dirty="0" smtClean="0"/>
          </a:p>
          <a:p>
            <a:pPr eaLnBrk="1" hangingPunct="1"/>
            <a:r>
              <a:rPr lang="pt-BR" dirty="0" smtClean="0"/>
              <a:t>Ferramentas são necessárias para </a:t>
            </a:r>
            <a:r>
              <a:rPr lang="pt-BR" b="1" dirty="0" smtClean="0"/>
              <a:t>especificar</a:t>
            </a:r>
            <a:r>
              <a:rPr lang="pt-BR" dirty="0" smtClean="0"/>
              <a:t>, </a:t>
            </a:r>
            <a:r>
              <a:rPr lang="pt-BR" b="1" dirty="0" smtClean="0"/>
              <a:t>programar</a:t>
            </a:r>
            <a:r>
              <a:rPr lang="pt-BR" dirty="0" smtClean="0"/>
              <a:t> e </a:t>
            </a:r>
            <a:r>
              <a:rPr lang="pt-BR" b="1" dirty="0" smtClean="0"/>
              <a:t>verificar</a:t>
            </a:r>
            <a:r>
              <a:rPr lang="pt-BR" dirty="0" smtClean="0"/>
              <a:t> </a:t>
            </a:r>
            <a:r>
              <a:rPr lang="pt-BR" b="1" dirty="0" smtClean="0"/>
              <a:t>propriedades</a:t>
            </a:r>
            <a:r>
              <a:rPr lang="pt-BR" dirty="0" smtClean="0"/>
              <a:t> desses programas.</a:t>
            </a:r>
          </a:p>
          <a:p>
            <a:pPr eaLnBrk="1" hangingPunct="1"/>
            <a:endParaRPr lang="pt-BR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Programação Concorrente</a:t>
            </a:r>
          </a:p>
        </p:txBody>
      </p:sp>
      <p:sp>
        <p:nvSpPr>
          <p:cNvPr id="48131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pt-BR" dirty="0" smtClean="0"/>
          </a:p>
          <a:p>
            <a:pPr eaLnBrk="1" hangingPunct="1"/>
            <a:endParaRPr lang="pt-BR" dirty="0" smtClean="0"/>
          </a:p>
          <a:p>
            <a:pPr eaLnBrk="1" hangingPunct="1"/>
            <a:r>
              <a:rPr lang="pt-BR" dirty="0" smtClean="0"/>
              <a:t>Estuda a abstração que é usada sobre as sequências de instruções atômicas de execução intercalada.</a:t>
            </a:r>
          </a:p>
          <a:p>
            <a:pPr eaLnBrk="1" hangingPunct="1"/>
            <a:endParaRPr lang="pt-BR" dirty="0" smtClean="0"/>
          </a:p>
          <a:p>
            <a:pPr eaLnBrk="1" hangingPunct="1"/>
            <a:r>
              <a:rPr lang="pt-BR" dirty="0" smtClean="0"/>
              <a:t>Define o que significa um programa concorrente ser correto e introduz os métodos usados para provar </a:t>
            </a:r>
            <a:r>
              <a:rPr lang="pt-BR" dirty="0" smtClean="0"/>
              <a:t>correção, através da sincronização entre processos/ threads.</a:t>
            </a:r>
            <a:endParaRPr lang="pt-BR" dirty="0" smtClean="0"/>
          </a:p>
          <a:p>
            <a:pPr eaLnBrk="1" hangingPunct="1"/>
            <a:endParaRPr lang="pt-BR" dirty="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Programação Concorrente</a:t>
            </a:r>
          </a:p>
        </p:txBody>
      </p:sp>
      <p:sp>
        <p:nvSpPr>
          <p:cNvPr id="49155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pt-BR" dirty="0" smtClean="0"/>
          </a:p>
          <a:p>
            <a:pPr eaLnBrk="1" hangingPunct="1"/>
            <a:r>
              <a:rPr lang="pt-BR" dirty="0" smtClean="0"/>
              <a:t> executa um </a:t>
            </a:r>
            <a:r>
              <a:rPr lang="pt-BR" b="1" dirty="0" err="1" smtClean="0"/>
              <a:t>pseudo-paralelismo</a:t>
            </a:r>
            <a:r>
              <a:rPr lang="pt-BR" dirty="0" smtClean="0"/>
              <a:t>.</a:t>
            </a:r>
          </a:p>
          <a:p>
            <a:pPr eaLnBrk="1" hangingPunct="1"/>
            <a:endParaRPr lang="pt-BR" dirty="0" smtClean="0"/>
          </a:p>
          <a:p>
            <a:pPr eaLnBrk="1" hangingPunct="1"/>
            <a:r>
              <a:rPr lang="pt-BR" dirty="0" smtClean="0"/>
              <a:t>Trata as primitivas e as estruturas de programação concorrente clássicas:</a:t>
            </a:r>
          </a:p>
          <a:p>
            <a:pPr eaLnBrk="1" hangingPunct="1">
              <a:buFont typeface="Wingdings 3" pitchFamily="18" charset="2"/>
              <a:buNone/>
            </a:pPr>
            <a:r>
              <a:rPr lang="pt-BR" dirty="0" smtClean="0"/>
              <a:t>   </a:t>
            </a:r>
          </a:p>
          <a:p>
            <a:pPr lvl="1" eaLnBrk="1" hangingPunct="1"/>
            <a:r>
              <a:rPr lang="pt-BR" b="1" dirty="0" smtClean="0"/>
              <a:t>Semáforos</a:t>
            </a:r>
          </a:p>
          <a:p>
            <a:pPr lvl="1" eaLnBrk="1" hangingPunct="1"/>
            <a:r>
              <a:rPr lang="pt-BR" b="1" dirty="0" err="1" smtClean="0"/>
              <a:t>Locks</a:t>
            </a:r>
            <a:endParaRPr lang="pt-BR" b="1" dirty="0" smtClean="0"/>
          </a:p>
          <a:p>
            <a:pPr lvl="1" eaLnBrk="1" hangingPunct="1"/>
            <a:r>
              <a:rPr lang="pt-BR" b="1" dirty="0" smtClean="0"/>
              <a:t>Monitores </a:t>
            </a:r>
            <a:r>
              <a:rPr lang="pt-BR" dirty="0" smtClean="0"/>
              <a:t>(que será visto neste curso)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Threads</a:t>
            </a:r>
          </a:p>
        </p:txBody>
      </p:sp>
      <p:sp>
        <p:nvSpPr>
          <p:cNvPr id="50179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pt-BR" dirty="0" smtClean="0"/>
          </a:p>
          <a:p>
            <a:pPr eaLnBrk="1" hangingPunct="1">
              <a:buFont typeface="Wingdings 3" pitchFamily="18" charset="2"/>
              <a:buNone/>
            </a:pPr>
            <a:endParaRPr lang="pt-BR" dirty="0" smtClean="0"/>
          </a:p>
          <a:p>
            <a:pPr eaLnBrk="1" hangingPunct="1"/>
            <a:r>
              <a:rPr lang="pt-BR" dirty="0" smtClean="0"/>
              <a:t>A </a:t>
            </a:r>
            <a:r>
              <a:rPr lang="pt-BR" dirty="0" smtClean="0">
                <a:solidFill>
                  <a:srgbClr val="0000FF"/>
                </a:solidFill>
              </a:rPr>
              <a:t>unidade de processamento concorrente mais atual</a:t>
            </a:r>
            <a:r>
              <a:rPr lang="pt-BR" dirty="0" smtClean="0"/>
              <a:t>, devido a capacidade de processamento dos processadores ter aumentado.</a:t>
            </a:r>
          </a:p>
          <a:p>
            <a:pPr eaLnBrk="1" hangingPunct="1"/>
            <a:endParaRPr lang="pt-BR" dirty="0" smtClean="0"/>
          </a:p>
          <a:p>
            <a:pPr eaLnBrk="1" hangingPunct="1"/>
            <a:r>
              <a:rPr lang="pt-BR" b="1" dirty="0" smtClean="0"/>
              <a:t>O que vamos realmente executar </a:t>
            </a:r>
            <a:r>
              <a:rPr lang="pt-BR" dirty="0" smtClean="0"/>
              <a:t>!!!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Programação Paralela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pt-B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BR" dirty="0" smtClean="0"/>
              <a:t>“</a:t>
            </a:r>
            <a:r>
              <a:rPr lang="pt-BR" b="1" dirty="0" smtClean="0"/>
              <a:t>É uma forma de computação em que </a:t>
            </a:r>
            <a:r>
              <a:rPr lang="pt-BR" b="1" dirty="0" smtClean="0"/>
              <a:t>várias instruções são executadas </a:t>
            </a:r>
            <a:r>
              <a:rPr lang="pt-BR" b="1" dirty="0" smtClean="0"/>
              <a:t>simultaneamente, operando sob o princípio de que um grande problema, geralmente, pode ser dividido em problemas menores, </a:t>
            </a:r>
            <a:r>
              <a:rPr lang="pt-BR" b="1" dirty="0" smtClean="0"/>
              <a:t>os quais</a:t>
            </a:r>
            <a:r>
              <a:rPr lang="pt-BR" b="1" dirty="0" smtClean="0"/>
              <a:t> então, </a:t>
            </a:r>
            <a:r>
              <a:rPr lang="pt-BR" b="1" dirty="0" smtClean="0"/>
              <a:t>são resolvidos em paralelo</a:t>
            </a:r>
            <a:r>
              <a:rPr lang="pt-BR" dirty="0" smtClean="0"/>
              <a:t>”.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pt-B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BR" dirty="0" smtClean="0"/>
              <a:t>Consiste em executar simultaneamente várias partes de um mesmo programa, dividido em partes.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pt-B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BR" dirty="0" smtClean="0"/>
              <a:t>Tornou-se possível, a partir de máquinas de </a:t>
            </a:r>
            <a:r>
              <a:rPr lang="pt-BR" b="1" dirty="0" smtClean="0"/>
              <a:t>arquitetura </a:t>
            </a:r>
            <a:r>
              <a:rPr lang="pt-BR" b="1" dirty="0" smtClean="0"/>
              <a:t>paralela</a:t>
            </a:r>
            <a:r>
              <a:rPr lang="pt-BR" dirty="0" smtClean="0"/>
              <a:t> (vários processadores executando simultaneamente).</a:t>
            </a:r>
            <a:endParaRPr lang="pt-B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pt-BR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Paralell</a:t>
            </a:r>
            <a:r>
              <a:rPr lang="pt-BR" dirty="0" smtClean="0"/>
              <a:t> Computing</a:t>
            </a:r>
            <a:endParaRPr lang="pt-BR" dirty="0"/>
          </a:p>
        </p:txBody>
      </p:sp>
      <p:pic>
        <p:nvPicPr>
          <p:cNvPr id="4" name="Espaço Reservado para Conteúdo 3" descr="Parallel computi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856895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Exemplos de Programação Paralela</a:t>
            </a:r>
          </a:p>
        </p:txBody>
      </p:sp>
      <p:sp>
        <p:nvSpPr>
          <p:cNvPr id="53251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pt-BR" dirty="0" smtClean="0"/>
          </a:p>
          <a:p>
            <a:pPr lvl="1" eaLnBrk="1" hangingPunct="1">
              <a:buNone/>
            </a:pPr>
            <a:endParaRPr lang="pt-BR" dirty="0" smtClean="0"/>
          </a:p>
          <a:p>
            <a:pPr lvl="1" eaLnBrk="1" hangingPunct="1"/>
            <a:endParaRPr lang="pt-BR" dirty="0" smtClean="0"/>
          </a:p>
          <a:p>
            <a:pPr lvl="1" eaLnBrk="1" hangingPunct="1"/>
            <a:r>
              <a:rPr lang="pt-BR" dirty="0" smtClean="0"/>
              <a:t>Uma aplicação é </a:t>
            </a:r>
            <a:r>
              <a:rPr lang="pt-BR" dirty="0" smtClean="0"/>
              <a:t>executada </a:t>
            </a:r>
            <a:r>
              <a:rPr lang="pt-BR" dirty="0" smtClean="0"/>
              <a:t>e</a:t>
            </a:r>
            <a:r>
              <a:rPr lang="pt-BR" dirty="0" smtClean="0"/>
              <a:t>m </a:t>
            </a:r>
            <a:r>
              <a:rPr lang="pt-BR" dirty="0" smtClean="0"/>
              <a:t>uma </a:t>
            </a:r>
            <a:r>
              <a:rPr lang="pt-BR" b="1" dirty="0" smtClean="0"/>
              <a:t>máquina multiprocessada</a:t>
            </a:r>
            <a:r>
              <a:rPr lang="pt-BR" dirty="0" smtClean="0"/>
              <a:t>.</a:t>
            </a:r>
          </a:p>
          <a:p>
            <a:pPr lvl="1" eaLnBrk="1" hangingPunct="1"/>
            <a:endParaRPr lang="pt-BR" dirty="0" smtClean="0"/>
          </a:p>
          <a:p>
            <a:pPr lvl="1" eaLnBrk="1" hangingPunct="1"/>
            <a:r>
              <a:rPr lang="pt-BR" dirty="0" smtClean="0"/>
              <a:t>Ou em um </a:t>
            </a:r>
            <a:r>
              <a:rPr lang="pt-BR" b="1" dirty="0" smtClean="0"/>
              <a:t>grupo de máquinas interligadas </a:t>
            </a:r>
            <a:r>
              <a:rPr lang="pt-BR" dirty="0" smtClean="0"/>
              <a:t>que se comporta como uma só </a:t>
            </a:r>
            <a:r>
              <a:rPr lang="pt-BR" dirty="0" smtClean="0"/>
              <a:t>máquina ( como no caso de um cluster).</a:t>
            </a:r>
            <a:endParaRPr lang="pt-BR" dirty="0" smtClean="0"/>
          </a:p>
          <a:p>
            <a:pPr eaLnBrk="1" hangingPunct="1">
              <a:buFont typeface="Wingdings 3" pitchFamily="18" charset="2"/>
              <a:buNone/>
            </a:pPr>
            <a:endParaRPr lang="pt-BR" dirty="0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Sistemas Distribuídos </a:t>
            </a:r>
          </a:p>
        </p:txBody>
      </p:sp>
      <p:sp>
        <p:nvSpPr>
          <p:cNvPr id="54275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pt-BR" smtClean="0"/>
              <a:t>“Coleção de computadores independentes que se apresenta ao usuário como um sistema único e consistente.”</a:t>
            </a:r>
          </a:p>
          <a:p>
            <a:pPr lvl="2" eaLnBrk="1" hangingPunct="1">
              <a:buFont typeface="Wingdings 3" pitchFamily="18" charset="2"/>
              <a:buNone/>
            </a:pPr>
            <a:r>
              <a:rPr lang="pt-BR" smtClean="0"/>
              <a:t>				Andrew Tanenbaum</a:t>
            </a:r>
          </a:p>
          <a:p>
            <a:pPr lvl="1" eaLnBrk="1" hangingPunct="1"/>
            <a:endParaRPr lang="pt-BR" smtClean="0"/>
          </a:p>
          <a:p>
            <a:pPr lvl="1" eaLnBrk="1" hangingPunct="1"/>
            <a:endParaRPr lang="pt-BR" smtClean="0"/>
          </a:p>
          <a:p>
            <a:pPr eaLnBrk="1" hangingPunct="1"/>
            <a:r>
              <a:rPr lang="pt-BR" smtClean="0"/>
              <a:t>“Coleção de computadores autônomos interligados através de uma rede de computadores e equipados com software que permita o compartilhamento dos recursos do sistema: hardware, software e dados”</a:t>
            </a:r>
          </a:p>
          <a:p>
            <a:pPr lvl="2" eaLnBrk="1" hangingPunct="1">
              <a:buFont typeface="Wingdings 3" pitchFamily="18" charset="2"/>
              <a:buNone/>
            </a:pPr>
            <a:r>
              <a:rPr lang="pt-BR" smtClean="0"/>
              <a:t>				George Coulouris</a:t>
            </a:r>
          </a:p>
          <a:p>
            <a:pPr lvl="2" eaLnBrk="1" hangingPunct="1">
              <a:buFont typeface="Wingdings 3" pitchFamily="18" charset="2"/>
              <a:buNone/>
            </a:pPr>
            <a:endParaRPr lang="pt-BR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Diferenças – Paralela x </a:t>
            </a:r>
            <a:r>
              <a:rPr lang="pt-BR" dirty="0" err="1" smtClean="0"/>
              <a:t>Distribuida</a:t>
            </a:r>
            <a:endParaRPr lang="pt-BR" dirty="0" smtClean="0"/>
          </a:p>
        </p:txBody>
      </p:sp>
      <p:sp>
        <p:nvSpPr>
          <p:cNvPr id="5632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pt-BR" dirty="0" smtClean="0"/>
          </a:p>
          <a:p>
            <a:pPr eaLnBrk="1" hangingPunct="1"/>
            <a:r>
              <a:rPr lang="pt-BR" dirty="0" smtClean="0"/>
              <a:t>Acoplamento</a:t>
            </a:r>
            <a:br>
              <a:rPr lang="pt-BR" dirty="0" smtClean="0"/>
            </a:br>
            <a:endParaRPr lang="pt-BR" dirty="0" smtClean="0"/>
          </a:p>
          <a:p>
            <a:pPr lvl="1" eaLnBrk="1" hangingPunct="1"/>
            <a:r>
              <a:rPr lang="pt-BR" dirty="0" smtClean="0"/>
              <a:t>    </a:t>
            </a:r>
            <a:r>
              <a:rPr lang="pt-BR" sz="2800" dirty="0" smtClean="0"/>
              <a:t>Sistemas paralelos são </a:t>
            </a:r>
            <a:r>
              <a:rPr lang="pt-BR" sz="2800" b="1" dirty="0" smtClean="0"/>
              <a:t>fortemente acoplados</a:t>
            </a:r>
            <a:r>
              <a:rPr lang="pt-BR" sz="2800" dirty="0" smtClean="0"/>
              <a:t>: </a:t>
            </a:r>
          </a:p>
          <a:p>
            <a:pPr lvl="2" eaLnBrk="1" hangingPunct="1"/>
            <a:r>
              <a:rPr lang="pt-BR" sz="2800" dirty="0" smtClean="0"/>
              <a:t>compartilham hardware ou se comunicam através de um barramento de alta velocidade.</a:t>
            </a:r>
          </a:p>
          <a:p>
            <a:pPr lvl="1" eaLnBrk="1" hangingPunct="1">
              <a:buFont typeface="Wingdings 3" pitchFamily="18" charset="2"/>
              <a:buNone/>
            </a:pPr>
            <a:endParaRPr lang="pt-BR" sz="2800" dirty="0" smtClean="0"/>
          </a:p>
          <a:p>
            <a:pPr lvl="1" eaLnBrk="1" hangingPunct="1"/>
            <a:r>
              <a:rPr lang="pt-BR" sz="2800" dirty="0" smtClean="0"/>
              <a:t>    Sistemas distribuídos são </a:t>
            </a:r>
            <a:r>
              <a:rPr lang="pt-BR" sz="2800" b="1" dirty="0" smtClean="0"/>
              <a:t>fracamente acoplados</a:t>
            </a:r>
            <a:r>
              <a:rPr lang="pt-BR" sz="2800" dirty="0" smtClean="0"/>
              <a:t>: </a:t>
            </a:r>
          </a:p>
          <a:p>
            <a:pPr lvl="2" eaLnBrk="1" hangingPunct="1"/>
            <a:r>
              <a:rPr lang="pt-BR" sz="2800" dirty="0" smtClean="0"/>
              <a:t>não compartilham hardware e se comunicam através de uma rede.</a:t>
            </a:r>
          </a:p>
          <a:p>
            <a:pPr eaLnBrk="1" hangingPunct="1"/>
            <a:endParaRPr lang="pt-BR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Tópicos</a:t>
            </a:r>
          </a:p>
        </p:txBody>
      </p:sp>
      <p:sp>
        <p:nvSpPr>
          <p:cNvPr id="16387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pt-BR" dirty="0" smtClean="0"/>
          </a:p>
          <a:p>
            <a:pPr eaLnBrk="1" hangingPunct="1">
              <a:lnSpc>
                <a:spcPct val="150000"/>
              </a:lnSpc>
            </a:pPr>
            <a:r>
              <a:rPr lang="pt-BR" dirty="0" smtClean="0"/>
              <a:t>História</a:t>
            </a:r>
          </a:p>
          <a:p>
            <a:pPr eaLnBrk="1" hangingPunct="1">
              <a:lnSpc>
                <a:spcPct val="150000"/>
              </a:lnSpc>
            </a:pPr>
            <a:r>
              <a:rPr lang="pt-BR" dirty="0" smtClean="0"/>
              <a:t>Programação Concorrente</a:t>
            </a:r>
          </a:p>
          <a:p>
            <a:pPr eaLnBrk="1" hangingPunct="1">
              <a:lnSpc>
                <a:spcPct val="150000"/>
              </a:lnSpc>
            </a:pPr>
            <a:r>
              <a:rPr lang="pt-BR" dirty="0" smtClean="0"/>
              <a:t>Programação Paralela e Distribuída</a:t>
            </a:r>
          </a:p>
          <a:p>
            <a:pPr eaLnBrk="1" hangingPunct="1">
              <a:lnSpc>
                <a:spcPct val="150000"/>
              </a:lnSpc>
            </a:pPr>
            <a:r>
              <a:rPr lang="pt-BR" dirty="0" smtClean="0"/>
              <a:t>Vantagens e Dificuldades</a:t>
            </a:r>
          </a:p>
          <a:p>
            <a:pPr eaLnBrk="1" hangingPunct="1">
              <a:lnSpc>
                <a:spcPct val="150000"/>
              </a:lnSpc>
            </a:pPr>
            <a:r>
              <a:rPr lang="pt-BR" dirty="0" smtClean="0"/>
              <a:t>Plataformas de Execução</a:t>
            </a:r>
          </a:p>
          <a:p>
            <a:pPr eaLnBrk="1" hangingPunct="1">
              <a:lnSpc>
                <a:spcPct val="150000"/>
              </a:lnSpc>
            </a:pPr>
            <a:r>
              <a:rPr lang="pt-BR" dirty="0" smtClean="0"/>
              <a:t>Suporte Computacional</a:t>
            </a:r>
          </a:p>
          <a:p>
            <a:pPr eaLnBrk="1" hangingPunct="1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Programação Distribuída</a:t>
            </a:r>
          </a:p>
        </p:txBody>
      </p:sp>
      <p:sp>
        <p:nvSpPr>
          <p:cNvPr id="55299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pt-BR" dirty="0" smtClean="0"/>
          </a:p>
          <a:p>
            <a:pPr eaLnBrk="1" hangingPunct="1"/>
            <a:endParaRPr lang="pt-BR" dirty="0" smtClean="0"/>
          </a:p>
          <a:p>
            <a:pPr eaLnBrk="1" hangingPunct="1"/>
            <a:endParaRPr lang="pt-BR" dirty="0" smtClean="0"/>
          </a:p>
          <a:p>
            <a:pPr eaLnBrk="1" hangingPunct="1"/>
            <a:r>
              <a:rPr lang="pt-BR" dirty="0" smtClean="0"/>
              <a:t>Aplicações são executadas em máquinas diferentes interligadas por uma rede:</a:t>
            </a:r>
          </a:p>
          <a:p>
            <a:pPr eaLnBrk="1" hangingPunct="1">
              <a:buFont typeface="Wingdings 3" pitchFamily="18" charset="2"/>
              <a:buNone/>
            </a:pPr>
            <a:endParaRPr lang="pt-BR" dirty="0" smtClean="0"/>
          </a:p>
          <a:p>
            <a:pPr eaLnBrk="1" hangingPunct="1"/>
            <a:endParaRPr lang="pt-BR" dirty="0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Diferenças</a:t>
            </a:r>
          </a:p>
        </p:txBody>
      </p:sp>
      <p:sp>
        <p:nvSpPr>
          <p:cNvPr id="57347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pt-BR" dirty="0" smtClean="0"/>
          </a:p>
          <a:p>
            <a:pPr eaLnBrk="1" hangingPunct="1"/>
            <a:r>
              <a:rPr lang="pt-BR" dirty="0" smtClean="0"/>
              <a:t>Previsibilidade</a:t>
            </a:r>
          </a:p>
          <a:p>
            <a:pPr eaLnBrk="1" hangingPunct="1"/>
            <a:endParaRPr lang="pt-BR" dirty="0" smtClean="0"/>
          </a:p>
          <a:p>
            <a:pPr lvl="1" eaLnBrk="1" hangingPunct="1"/>
            <a:r>
              <a:rPr lang="pt-BR" dirty="0" smtClean="0"/>
              <a:t>O comportamento de sistemas paralelos é mais previsível.</a:t>
            </a:r>
          </a:p>
          <a:p>
            <a:pPr lvl="1" eaLnBrk="1" hangingPunct="1"/>
            <a:endParaRPr lang="pt-BR" dirty="0" smtClean="0"/>
          </a:p>
          <a:p>
            <a:pPr lvl="1" eaLnBrk="1" hangingPunct="1"/>
            <a:r>
              <a:rPr lang="pt-BR" dirty="0" smtClean="0"/>
              <a:t>Já os sistemas distribuídos são mais imprevisíveis devido ao uso da rede e a falhas que podem ocorrer na comunicação.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Diferenças</a:t>
            </a:r>
          </a:p>
        </p:txBody>
      </p:sp>
      <p:sp>
        <p:nvSpPr>
          <p:cNvPr id="58371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pt-BR" dirty="0" smtClean="0"/>
          </a:p>
          <a:p>
            <a:pPr eaLnBrk="1" hangingPunct="1"/>
            <a:endParaRPr lang="pt-BR" dirty="0" smtClean="0"/>
          </a:p>
          <a:p>
            <a:pPr eaLnBrk="1" hangingPunct="1"/>
            <a:r>
              <a:rPr lang="pt-BR" dirty="0" smtClean="0"/>
              <a:t>Influência </a:t>
            </a:r>
            <a:r>
              <a:rPr lang="pt-BR" dirty="0" smtClean="0"/>
              <a:t>do Tempo</a:t>
            </a:r>
          </a:p>
          <a:p>
            <a:pPr lvl="1" eaLnBrk="1" hangingPunct="1"/>
            <a:endParaRPr lang="pt-BR" dirty="0" smtClean="0"/>
          </a:p>
          <a:p>
            <a:pPr lvl="1" eaLnBrk="1" hangingPunct="1"/>
            <a:r>
              <a:rPr lang="pt-BR" dirty="0" smtClean="0"/>
              <a:t>Sistemas distribuídos são bastante influenciados pelo tempo de comunicação pela rede; em geral não há uma referência física de tempo global</a:t>
            </a:r>
            <a:r>
              <a:rPr lang="pt-BR" dirty="0" smtClean="0"/>
              <a:t>.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Diferenças</a:t>
            </a:r>
          </a:p>
        </p:txBody>
      </p:sp>
      <p:sp>
        <p:nvSpPr>
          <p:cNvPr id="5939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pt-BR" dirty="0" smtClean="0"/>
          </a:p>
          <a:p>
            <a:pPr eaLnBrk="1" hangingPunct="1"/>
            <a:r>
              <a:rPr lang="pt-BR" dirty="0" smtClean="0"/>
              <a:t>Controle</a:t>
            </a:r>
          </a:p>
          <a:p>
            <a:pPr lvl="1" eaLnBrk="1" hangingPunct="1"/>
            <a:endParaRPr lang="pt-BR" dirty="0" smtClean="0"/>
          </a:p>
          <a:p>
            <a:pPr lvl="1" eaLnBrk="1" hangingPunct="1"/>
            <a:r>
              <a:rPr lang="pt-BR" dirty="0" smtClean="0"/>
              <a:t>Em geral em </a:t>
            </a:r>
            <a:r>
              <a:rPr lang="pt-BR" b="1" dirty="0" smtClean="0"/>
              <a:t>sistemas </a:t>
            </a:r>
            <a:r>
              <a:rPr lang="pt-BR" b="1" dirty="0" smtClean="0"/>
              <a:t>paralelos</a:t>
            </a:r>
            <a:r>
              <a:rPr lang="pt-BR" dirty="0" smtClean="0"/>
              <a:t>, </a:t>
            </a:r>
            <a:r>
              <a:rPr lang="pt-BR" dirty="0" smtClean="0"/>
              <a:t>se tem o controle de todos os recursos </a:t>
            </a:r>
            <a:r>
              <a:rPr lang="pt-BR" dirty="0" smtClean="0"/>
              <a:t>computacionais.</a:t>
            </a:r>
            <a:endParaRPr lang="pt-BR" dirty="0" smtClean="0"/>
          </a:p>
          <a:p>
            <a:pPr lvl="1" eaLnBrk="1" hangingPunct="1"/>
            <a:endParaRPr lang="pt-BR" dirty="0" smtClean="0"/>
          </a:p>
          <a:p>
            <a:pPr lvl="1" eaLnBrk="1" hangingPunct="1"/>
            <a:r>
              <a:rPr lang="pt-BR" dirty="0" smtClean="0"/>
              <a:t>Já os </a:t>
            </a:r>
            <a:r>
              <a:rPr lang="pt-BR" b="1" dirty="0" smtClean="0"/>
              <a:t>sistemas distribuídos </a:t>
            </a:r>
            <a:r>
              <a:rPr lang="pt-BR" dirty="0" smtClean="0"/>
              <a:t>tendem a empregar também recursos </a:t>
            </a:r>
            <a:r>
              <a:rPr lang="pt-BR" dirty="0" smtClean="0"/>
              <a:t>de software/hardware das </a:t>
            </a:r>
            <a:r>
              <a:rPr lang="pt-BR" dirty="0" smtClean="0"/>
              <a:t>máquinas numa rede.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Plataformas de Execução</a:t>
            </a:r>
          </a:p>
        </p:txBody>
      </p:sp>
      <p:sp>
        <p:nvSpPr>
          <p:cNvPr id="62467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pt-BR" dirty="0" smtClean="0"/>
              <a:t>Um </a:t>
            </a:r>
            <a:r>
              <a:rPr lang="pt-BR" dirty="0" err="1" smtClean="0"/>
              <a:t>S.O.</a:t>
            </a:r>
            <a:r>
              <a:rPr lang="pt-BR" dirty="0" smtClean="0"/>
              <a:t> multitarefa permite simular o paralelismo em um único processador, alternando a execução de processos.</a:t>
            </a:r>
            <a:br>
              <a:rPr lang="pt-BR" dirty="0" smtClean="0"/>
            </a:br>
            <a:endParaRPr lang="pt-BR" dirty="0" smtClean="0"/>
          </a:p>
          <a:p>
            <a:pPr eaLnBrk="1" hangingPunct="1"/>
            <a:r>
              <a:rPr lang="pt-BR" dirty="0" smtClean="0"/>
              <a:t>Um processador com núcleo múltiplo permite paralelismo real entre processos, executando múltiplas </a:t>
            </a:r>
            <a:r>
              <a:rPr lang="pt-BR" dirty="0" smtClean="0"/>
              <a:t>instruções.</a:t>
            </a:r>
            <a:endParaRPr lang="pt-BR" dirty="0" smtClean="0"/>
          </a:p>
        </p:txBody>
      </p:sp>
      <p:pic>
        <p:nvPicPr>
          <p:cNvPr id="6246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0" y="3643313"/>
            <a:ext cx="32099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3"/>
          <p:cNvPicPr>
            <a:picLocks noChangeAspect="1" noChangeArrowheads="1"/>
          </p:cNvPicPr>
          <p:nvPr/>
        </p:nvPicPr>
        <p:blipFill>
          <a:blip r:embed="rId4" cstate="print"/>
          <a:srcRect t="7500" b="7500"/>
          <a:stretch>
            <a:fillRect/>
          </a:stretch>
        </p:blipFill>
        <p:spPr bwMode="auto">
          <a:xfrm>
            <a:off x="1214438" y="3786188"/>
            <a:ext cx="2857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Suporte </a:t>
            </a:r>
            <a:r>
              <a:rPr lang="pt-BR" dirty="0" smtClean="0"/>
              <a:t>Computacional para Computação Paralela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pt-B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pt-B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BR" dirty="0" smtClean="0"/>
              <a:t>Sistemas </a:t>
            </a:r>
            <a:r>
              <a:rPr lang="pt-BR" dirty="0"/>
              <a:t>Operacionais Multi-Tarefa: </a:t>
            </a:r>
            <a:r>
              <a:rPr lang="pt-BR" dirty="0" smtClean="0"/>
              <a:t>permitem a </a:t>
            </a:r>
            <a:r>
              <a:rPr lang="pt-BR" dirty="0"/>
              <a:t>troca </a:t>
            </a:r>
            <a:r>
              <a:rPr lang="pt-BR" dirty="0" smtClean="0"/>
              <a:t>de contexto </a:t>
            </a:r>
            <a:r>
              <a:rPr lang="pt-BR" dirty="0"/>
              <a:t>entre processos / </a:t>
            </a:r>
            <a:r>
              <a:rPr lang="pt-BR" dirty="0" smtClean="0"/>
              <a:t>threads.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fr-FR" dirty="0" smtClean="0"/>
              <a:t>Ex</a:t>
            </a:r>
            <a:r>
              <a:rPr lang="fr-FR" dirty="0"/>
              <a:t>.: Windows, </a:t>
            </a:r>
            <a:r>
              <a:rPr lang="fr-FR" dirty="0" smtClean="0"/>
              <a:t>Linux, UNIX, </a:t>
            </a:r>
            <a:r>
              <a:rPr lang="fr-FR" dirty="0" smtClean="0"/>
              <a:t>...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fr-FR" dirty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BR" dirty="0" smtClean="0"/>
              <a:t>Linguagens </a:t>
            </a:r>
            <a:r>
              <a:rPr lang="pt-BR" dirty="0"/>
              <a:t>Multi-Tarefa: permitem </a:t>
            </a:r>
            <a:r>
              <a:rPr lang="pt-BR" dirty="0" smtClean="0"/>
              <a:t>escrever programas </a:t>
            </a:r>
            <a:r>
              <a:rPr lang="pt-BR" dirty="0" err="1" smtClean="0"/>
              <a:t>pseudos-paralelos</a:t>
            </a:r>
            <a:r>
              <a:rPr lang="pt-BR" dirty="0" smtClean="0"/>
              <a:t> ou paralelos, usando um único processador. 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BR" dirty="0" smtClean="0"/>
              <a:t>Ex</a:t>
            </a:r>
            <a:r>
              <a:rPr lang="pt-BR" dirty="0"/>
              <a:t>.: </a:t>
            </a:r>
            <a:r>
              <a:rPr lang="pt-BR" dirty="0" smtClean="0"/>
              <a:t>  Java</a:t>
            </a:r>
            <a:r>
              <a:rPr lang="pt-BR" dirty="0"/>
              <a:t>, </a:t>
            </a:r>
            <a:r>
              <a:rPr lang="pt-BR" dirty="0" smtClean="0"/>
              <a:t> C++, ...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Plataformas de Execução</a:t>
            </a:r>
          </a:p>
        </p:txBody>
      </p:sp>
      <p:sp>
        <p:nvSpPr>
          <p:cNvPr id="63491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pt-BR" dirty="0" smtClean="0"/>
          </a:p>
          <a:p>
            <a:pPr eaLnBrk="1" hangingPunct="1"/>
            <a:r>
              <a:rPr lang="pt-BR" dirty="0" smtClean="0"/>
              <a:t>Uma </a:t>
            </a:r>
            <a:r>
              <a:rPr lang="pt-BR" dirty="0" smtClean="0"/>
              <a:t>placa-mãe multiprocessadora </a:t>
            </a:r>
            <a:r>
              <a:rPr lang="pt-BR" dirty="0" smtClean="0"/>
              <a:t>permite que cada processador execute um </a:t>
            </a:r>
            <a:r>
              <a:rPr lang="pt-BR" dirty="0" smtClean="0"/>
              <a:t>processo/thread.</a:t>
            </a:r>
            <a:endParaRPr lang="pt-BR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996952"/>
            <a:ext cx="4968552" cy="34563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Suporte Computacional</a:t>
            </a:r>
          </a:p>
        </p:txBody>
      </p:sp>
      <p:sp>
        <p:nvSpPr>
          <p:cNvPr id="6656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pt-BR" dirty="0" smtClean="0"/>
          </a:p>
          <a:p>
            <a:pPr eaLnBrk="1" hangingPunct="1"/>
            <a:r>
              <a:rPr lang="pt-BR" dirty="0" smtClean="0"/>
              <a:t>Suporte para Computação Paralela deve fornecer:</a:t>
            </a:r>
          </a:p>
          <a:p>
            <a:pPr eaLnBrk="1" hangingPunct="1"/>
            <a:endParaRPr lang="pt-BR" dirty="0" smtClean="0"/>
          </a:p>
          <a:p>
            <a:pPr lvl="1" eaLnBrk="1" hangingPunct="1"/>
            <a:r>
              <a:rPr lang="pt-BR" sz="2800" dirty="0" smtClean="0"/>
              <a:t>Mecanismos para execução paralela de programas.</a:t>
            </a:r>
          </a:p>
          <a:p>
            <a:pPr lvl="1" eaLnBrk="1" hangingPunct="1"/>
            <a:endParaRPr lang="pt-BR" sz="2800" dirty="0" smtClean="0"/>
          </a:p>
          <a:p>
            <a:pPr lvl="1" eaLnBrk="1" hangingPunct="1"/>
            <a:r>
              <a:rPr lang="pt-BR" sz="2800" dirty="0" smtClean="0"/>
              <a:t>Mecanismos para controle de concorrência entre threads.</a:t>
            </a:r>
          </a:p>
          <a:p>
            <a:pPr lvl="1" eaLnBrk="1" hangingPunct="1"/>
            <a:endParaRPr lang="pt-BR" sz="2800" dirty="0" smtClean="0"/>
          </a:p>
          <a:p>
            <a:pPr lvl="1" eaLnBrk="1" hangingPunct="1"/>
            <a:r>
              <a:rPr lang="pt-BR" sz="2800" dirty="0" smtClean="0"/>
              <a:t>Mecanismos para comunicação entre </a:t>
            </a:r>
            <a:r>
              <a:rPr lang="pt-BR" sz="2800" i="1" dirty="0" smtClean="0"/>
              <a:t>threads</a:t>
            </a:r>
            <a:r>
              <a:rPr lang="pt-BR" sz="2800" dirty="0" smtClean="0"/>
              <a:t>.</a:t>
            </a:r>
          </a:p>
          <a:p>
            <a:pPr eaLnBrk="1" hangingPunct="1">
              <a:buFont typeface="Wingdings 3" pitchFamily="18" charset="2"/>
              <a:buNone/>
            </a:pPr>
            <a:endParaRPr lang="pt-BR" dirty="0" smtClean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ítulo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990600"/>
          </a:xfrm>
        </p:spPr>
        <p:txBody>
          <a:bodyPr/>
          <a:lstStyle/>
          <a:p>
            <a:pPr eaLnBrk="1" hangingPunct="1"/>
            <a:r>
              <a:rPr lang="pt-BR" dirty="0" smtClean="0"/>
              <a:t>Plataformas de </a:t>
            </a:r>
            <a:r>
              <a:rPr lang="pt-BR" dirty="0" smtClean="0"/>
              <a:t>Execução Paralela</a:t>
            </a:r>
            <a:endParaRPr lang="pt-BR" dirty="0" smtClean="0"/>
          </a:p>
        </p:txBody>
      </p:sp>
      <p:sp>
        <p:nvSpPr>
          <p:cNvPr id="6451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pt-BR" b="1" i="1" dirty="0" smtClean="0"/>
          </a:p>
          <a:p>
            <a:pPr eaLnBrk="1" hangingPunct="1"/>
            <a:r>
              <a:rPr lang="pt-BR" b="1" i="1" dirty="0" smtClean="0"/>
              <a:t>Cluster</a:t>
            </a:r>
            <a:r>
              <a:rPr lang="pt-BR" dirty="0" smtClean="0"/>
              <a:t> é o nome dado a um </a:t>
            </a:r>
            <a:r>
              <a:rPr lang="pt-BR" dirty="0" smtClean="0">
                <a:solidFill>
                  <a:srgbClr val="0000FF"/>
                </a:solidFill>
              </a:rPr>
              <a:t>sistema montado com mais de </a:t>
            </a:r>
            <a:r>
              <a:rPr lang="pt-BR" dirty="0" smtClean="0">
                <a:solidFill>
                  <a:srgbClr val="0000FF"/>
                </a:solidFill>
              </a:rPr>
              <a:t>uma máquina, </a:t>
            </a:r>
            <a:r>
              <a:rPr lang="pt-BR" dirty="0" smtClean="0">
                <a:solidFill>
                  <a:srgbClr val="0000FF"/>
                </a:solidFill>
              </a:rPr>
              <a:t>cujo objetivo é fazer com que todo o processamento da aplicação seja distribuído aos computadores</a:t>
            </a:r>
            <a:r>
              <a:rPr lang="pt-BR" dirty="0" smtClean="0"/>
              <a:t>, mas de forma que pareça com que eles sejam um computador só. </a:t>
            </a:r>
          </a:p>
          <a:p>
            <a:pPr eaLnBrk="1" hangingPunct="1"/>
            <a:endParaRPr lang="pt-BR" dirty="0" smtClean="0"/>
          </a:p>
          <a:p>
            <a:pPr eaLnBrk="1" hangingPunct="1"/>
            <a:r>
              <a:rPr lang="pt-BR" sz="2800" dirty="0" smtClean="0"/>
              <a:t>Com isso, é possível realizar processamentos que até então somente computadores de alta performance seriam capazes de fazer.</a:t>
            </a:r>
          </a:p>
          <a:p>
            <a:pPr eaLnBrk="1" hangingPunct="1"/>
            <a:endParaRPr lang="pt-BR" dirty="0" smtClean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Plataformas de Execução</a:t>
            </a:r>
          </a:p>
        </p:txBody>
      </p:sp>
      <p:sp>
        <p:nvSpPr>
          <p:cNvPr id="65539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pt-BR" sz="3200" smtClean="0"/>
              <a:t>Um </a:t>
            </a:r>
            <a:r>
              <a:rPr lang="pt-BR" sz="3200" b="1" i="1" smtClean="0"/>
              <a:t>cluster </a:t>
            </a:r>
            <a:r>
              <a:rPr lang="pt-BR" sz="3200" smtClean="0"/>
              <a:t>é uma solução de baixo custo para processamento paralelo de alto desempenho.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7895" t="1417" b="3441"/>
          <a:stretch>
            <a:fillRect/>
          </a:stretch>
        </p:blipFill>
        <p:spPr bwMode="auto">
          <a:xfrm>
            <a:off x="6000750" y="2643188"/>
            <a:ext cx="2500313" cy="33575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" y="2428875"/>
            <a:ext cx="5143500" cy="36687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Histórico</a:t>
            </a:r>
          </a:p>
        </p:txBody>
      </p:sp>
      <p:sp>
        <p:nvSpPr>
          <p:cNvPr id="17411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pt-BR" dirty="0" smtClean="0"/>
          </a:p>
          <a:p>
            <a:pPr eaLnBrk="1" hangingPunct="1"/>
            <a:endParaRPr lang="pt-BR" dirty="0" smtClean="0"/>
          </a:p>
          <a:p>
            <a:pPr eaLnBrk="1" hangingPunct="1"/>
            <a:r>
              <a:rPr lang="pt-BR" dirty="0" smtClean="0"/>
              <a:t>O campo da programação paralela e distribuída surgiu do campo da programação concorrente.</a:t>
            </a:r>
          </a:p>
          <a:p>
            <a:pPr eaLnBrk="1" hangingPunct="1"/>
            <a:endParaRPr lang="pt-BR" dirty="0" smtClean="0"/>
          </a:p>
          <a:p>
            <a:pPr eaLnBrk="1" hangingPunct="1"/>
            <a:endParaRPr lang="pt-BR" dirty="0" smtClean="0"/>
          </a:p>
          <a:p>
            <a:pPr eaLnBrk="1" hangingPunct="1"/>
            <a:r>
              <a:rPr lang="pt-BR" dirty="0" smtClean="0"/>
              <a:t>O campo da Programação Concorrente iniciou uma explosiva expansão </a:t>
            </a:r>
            <a:r>
              <a:rPr lang="pt-BR" dirty="0" smtClean="0"/>
              <a:t>a partir de</a:t>
            </a:r>
            <a:r>
              <a:rPr lang="pt-BR" dirty="0" smtClean="0"/>
              <a:t> </a:t>
            </a:r>
            <a:r>
              <a:rPr lang="pt-BR" dirty="0" smtClean="0"/>
              <a:t>1968.</a:t>
            </a:r>
          </a:p>
          <a:p>
            <a:pPr eaLnBrk="1" hangingPunct="1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>Suporte Computacional para </a:t>
            </a:r>
            <a:r>
              <a:rPr lang="pt-BR" dirty="0" err="1" smtClean="0"/>
              <a:t>SOs</a:t>
            </a:r>
            <a:r>
              <a:rPr lang="en-US" dirty="0" smtClean="0"/>
              <a:t> /</a:t>
            </a:r>
            <a:r>
              <a:rPr lang="pt-BR" dirty="0" smtClean="0"/>
              <a:t> Linguagens </a:t>
            </a:r>
            <a:r>
              <a:rPr lang="pt-BR" dirty="0" err="1" smtClean="0"/>
              <a:t>Multi-tarefas</a:t>
            </a:r>
            <a:endParaRPr lang="pt-BR" dirty="0"/>
          </a:p>
        </p:txBody>
      </p:sp>
      <p:cxnSp>
        <p:nvCxnSpPr>
          <p:cNvPr id="5" name="Conector reto 4"/>
          <p:cNvCxnSpPr/>
          <p:nvPr/>
        </p:nvCxnSpPr>
        <p:spPr>
          <a:xfrm>
            <a:off x="785813" y="6286500"/>
            <a:ext cx="7572375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500063" y="1571625"/>
            <a:ext cx="8001000" cy="4357688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928688" y="5072063"/>
            <a:ext cx="7286625" cy="50006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Processador</a:t>
            </a:r>
          </a:p>
        </p:txBody>
      </p:sp>
      <p:sp>
        <p:nvSpPr>
          <p:cNvPr id="10" name="Retângulo 9"/>
          <p:cNvSpPr/>
          <p:nvPr/>
        </p:nvSpPr>
        <p:spPr>
          <a:xfrm>
            <a:off x="928688" y="4214813"/>
            <a:ext cx="7286625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Sistema Operacional </a:t>
            </a:r>
            <a:r>
              <a:rPr lang="en-US" dirty="0"/>
              <a:t>/ </a:t>
            </a:r>
            <a:r>
              <a:rPr lang="pt-BR" dirty="0"/>
              <a:t>Linguagem </a:t>
            </a:r>
            <a:r>
              <a:rPr lang="pt-BR" dirty="0" err="1"/>
              <a:t>Multi-tarefa</a:t>
            </a:r>
            <a:endParaRPr lang="pt-BR" dirty="0"/>
          </a:p>
        </p:txBody>
      </p:sp>
      <p:sp>
        <p:nvSpPr>
          <p:cNvPr id="12" name="Elipse 11"/>
          <p:cNvSpPr/>
          <p:nvPr/>
        </p:nvSpPr>
        <p:spPr>
          <a:xfrm>
            <a:off x="1714500" y="2500313"/>
            <a:ext cx="1357313" cy="5715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/>
              <a:t>Aplicação</a:t>
            </a:r>
          </a:p>
        </p:txBody>
      </p:sp>
      <p:sp>
        <p:nvSpPr>
          <p:cNvPr id="16" name="Elipse 15"/>
          <p:cNvSpPr/>
          <p:nvPr/>
        </p:nvSpPr>
        <p:spPr>
          <a:xfrm>
            <a:off x="6215063" y="2500313"/>
            <a:ext cx="1285875" cy="5715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/>
              <a:t>Aplicação</a:t>
            </a:r>
          </a:p>
        </p:txBody>
      </p:sp>
      <p:sp>
        <p:nvSpPr>
          <p:cNvPr id="17" name="Elipse 16"/>
          <p:cNvSpPr/>
          <p:nvPr/>
        </p:nvSpPr>
        <p:spPr>
          <a:xfrm>
            <a:off x="5286375" y="3214688"/>
            <a:ext cx="1285875" cy="500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/>
              <a:t>Serviço</a:t>
            </a:r>
          </a:p>
        </p:txBody>
      </p:sp>
      <p:sp>
        <p:nvSpPr>
          <p:cNvPr id="18" name="Elipse 17"/>
          <p:cNvSpPr/>
          <p:nvPr/>
        </p:nvSpPr>
        <p:spPr>
          <a:xfrm>
            <a:off x="7215188" y="3214688"/>
            <a:ext cx="1285875" cy="50006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/>
              <a:t>Aplicação</a:t>
            </a:r>
          </a:p>
        </p:txBody>
      </p:sp>
      <p:sp>
        <p:nvSpPr>
          <p:cNvPr id="68619" name="CaixaDeTexto 40"/>
          <p:cNvSpPr txBox="1">
            <a:spLocks noChangeArrowheads="1"/>
          </p:cNvSpPr>
          <p:nvPr/>
        </p:nvSpPr>
        <p:spPr bwMode="auto">
          <a:xfrm>
            <a:off x="571500" y="2428875"/>
            <a:ext cx="1357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Calibri" pitchFamily="34" charset="0"/>
              </a:rPr>
              <a:t>Máquina</a:t>
            </a:r>
          </a:p>
        </p:txBody>
      </p:sp>
      <p:sp>
        <p:nvSpPr>
          <p:cNvPr id="33" name="Elipse 32"/>
          <p:cNvSpPr/>
          <p:nvPr/>
        </p:nvSpPr>
        <p:spPr>
          <a:xfrm>
            <a:off x="714375" y="3286125"/>
            <a:ext cx="1357313" cy="500063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/>
              <a:t>Apliacação</a:t>
            </a:r>
          </a:p>
        </p:txBody>
      </p:sp>
      <p:sp>
        <p:nvSpPr>
          <p:cNvPr id="34" name="Elipse 33"/>
          <p:cNvSpPr/>
          <p:nvPr/>
        </p:nvSpPr>
        <p:spPr>
          <a:xfrm>
            <a:off x="2571750" y="3214688"/>
            <a:ext cx="1214438" cy="500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/>
              <a:t>Serviço</a:t>
            </a:r>
          </a:p>
        </p:txBody>
      </p:sp>
      <p:cxnSp>
        <p:nvCxnSpPr>
          <p:cNvPr id="36" name="Conector de seta reta 35"/>
          <p:cNvCxnSpPr/>
          <p:nvPr/>
        </p:nvCxnSpPr>
        <p:spPr>
          <a:xfrm rot="5400000">
            <a:off x="1571625" y="3000375"/>
            <a:ext cx="214313" cy="2143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/>
          <p:cNvCxnSpPr/>
          <p:nvPr/>
        </p:nvCxnSpPr>
        <p:spPr>
          <a:xfrm>
            <a:off x="2143125" y="3500438"/>
            <a:ext cx="357188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de seta reta 43"/>
          <p:cNvCxnSpPr/>
          <p:nvPr/>
        </p:nvCxnSpPr>
        <p:spPr>
          <a:xfrm rot="16200000" flipH="1">
            <a:off x="2964656" y="3034507"/>
            <a:ext cx="142875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de seta reta 45"/>
          <p:cNvCxnSpPr/>
          <p:nvPr/>
        </p:nvCxnSpPr>
        <p:spPr>
          <a:xfrm>
            <a:off x="3143250" y="2786063"/>
            <a:ext cx="300037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de seta reta 47"/>
          <p:cNvCxnSpPr/>
          <p:nvPr/>
        </p:nvCxnSpPr>
        <p:spPr>
          <a:xfrm rot="10800000" flipV="1">
            <a:off x="3857625" y="2928938"/>
            <a:ext cx="2214563" cy="500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de seta reta 50"/>
          <p:cNvCxnSpPr/>
          <p:nvPr/>
        </p:nvCxnSpPr>
        <p:spPr>
          <a:xfrm rot="10800000">
            <a:off x="6643688" y="3500438"/>
            <a:ext cx="500062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0"/>
          <p:cNvCxnSpPr/>
          <p:nvPr/>
        </p:nvCxnSpPr>
        <p:spPr>
          <a:xfrm rot="10800000">
            <a:off x="3929063" y="3500438"/>
            <a:ext cx="1357312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36"/>
          <p:cNvCxnSpPr/>
          <p:nvPr/>
        </p:nvCxnSpPr>
        <p:spPr>
          <a:xfrm>
            <a:off x="7429500" y="2928938"/>
            <a:ext cx="214313" cy="212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>Suporte Computacional para Computação Paralela</a:t>
            </a:r>
            <a:endParaRPr lang="pt-BR" dirty="0"/>
          </a:p>
        </p:txBody>
      </p:sp>
      <p:cxnSp>
        <p:nvCxnSpPr>
          <p:cNvPr id="5" name="Conector reto 4"/>
          <p:cNvCxnSpPr/>
          <p:nvPr/>
        </p:nvCxnSpPr>
        <p:spPr>
          <a:xfrm>
            <a:off x="785813" y="6286500"/>
            <a:ext cx="7572375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500063" y="1571625"/>
            <a:ext cx="8001000" cy="4357688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928688" y="5072063"/>
            <a:ext cx="2928937" cy="5000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Hardware</a:t>
            </a:r>
          </a:p>
        </p:txBody>
      </p:sp>
      <p:sp>
        <p:nvSpPr>
          <p:cNvPr id="10" name="Retângulo 9"/>
          <p:cNvSpPr/>
          <p:nvPr/>
        </p:nvSpPr>
        <p:spPr>
          <a:xfrm>
            <a:off x="928688" y="3571875"/>
            <a:ext cx="7286625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Linguagem </a:t>
            </a:r>
            <a:r>
              <a:rPr lang="en-US" dirty="0"/>
              <a:t>/</a:t>
            </a:r>
            <a:r>
              <a:rPr lang="pt-BR" dirty="0"/>
              <a:t> Suporte para Computação Paralela</a:t>
            </a:r>
          </a:p>
        </p:txBody>
      </p:sp>
      <p:sp>
        <p:nvSpPr>
          <p:cNvPr id="12" name="Elipse 11"/>
          <p:cNvSpPr/>
          <p:nvPr/>
        </p:nvSpPr>
        <p:spPr>
          <a:xfrm>
            <a:off x="1714500" y="2143125"/>
            <a:ext cx="1357313" cy="5715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/>
              <a:t>Aplicação</a:t>
            </a:r>
          </a:p>
        </p:txBody>
      </p:sp>
      <p:sp>
        <p:nvSpPr>
          <p:cNvPr id="16" name="Elipse 15"/>
          <p:cNvSpPr/>
          <p:nvPr/>
        </p:nvSpPr>
        <p:spPr>
          <a:xfrm>
            <a:off x="6215063" y="2143125"/>
            <a:ext cx="1285875" cy="5715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/>
              <a:t>Aplicação</a:t>
            </a:r>
          </a:p>
        </p:txBody>
      </p:sp>
      <p:sp>
        <p:nvSpPr>
          <p:cNvPr id="17" name="Elipse 16"/>
          <p:cNvSpPr/>
          <p:nvPr/>
        </p:nvSpPr>
        <p:spPr>
          <a:xfrm>
            <a:off x="5286375" y="2857500"/>
            <a:ext cx="1285875" cy="500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/>
              <a:t>Serviço</a:t>
            </a:r>
          </a:p>
        </p:txBody>
      </p:sp>
      <p:sp>
        <p:nvSpPr>
          <p:cNvPr id="18" name="Elipse 17"/>
          <p:cNvSpPr/>
          <p:nvPr/>
        </p:nvSpPr>
        <p:spPr>
          <a:xfrm>
            <a:off x="7215188" y="2857500"/>
            <a:ext cx="1285875" cy="500063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/>
              <a:t>Aplicação</a:t>
            </a:r>
          </a:p>
        </p:txBody>
      </p:sp>
      <p:sp>
        <p:nvSpPr>
          <p:cNvPr id="70667" name="CaixaDeTexto 40"/>
          <p:cNvSpPr txBox="1">
            <a:spLocks noChangeArrowheads="1"/>
          </p:cNvSpPr>
          <p:nvPr/>
        </p:nvSpPr>
        <p:spPr bwMode="auto">
          <a:xfrm>
            <a:off x="571500" y="1714500"/>
            <a:ext cx="2500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Calibri" pitchFamily="34" charset="0"/>
              </a:rPr>
              <a:t>Máquina Virtual Paralela</a:t>
            </a:r>
          </a:p>
        </p:txBody>
      </p:sp>
      <p:sp>
        <p:nvSpPr>
          <p:cNvPr id="33" name="Elipse 32"/>
          <p:cNvSpPr/>
          <p:nvPr/>
        </p:nvSpPr>
        <p:spPr>
          <a:xfrm>
            <a:off x="714375" y="2928938"/>
            <a:ext cx="1357313" cy="50006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/>
              <a:t>Apliacação</a:t>
            </a:r>
          </a:p>
        </p:txBody>
      </p:sp>
      <p:sp>
        <p:nvSpPr>
          <p:cNvPr id="34" name="Elipse 33"/>
          <p:cNvSpPr/>
          <p:nvPr/>
        </p:nvSpPr>
        <p:spPr>
          <a:xfrm>
            <a:off x="2571750" y="2857500"/>
            <a:ext cx="1214438" cy="500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/>
              <a:t>Serviço</a:t>
            </a:r>
          </a:p>
        </p:txBody>
      </p:sp>
      <p:cxnSp>
        <p:nvCxnSpPr>
          <p:cNvPr id="36" name="Conector de seta reta 35"/>
          <p:cNvCxnSpPr/>
          <p:nvPr/>
        </p:nvCxnSpPr>
        <p:spPr>
          <a:xfrm rot="5400000">
            <a:off x="1571626" y="2643187"/>
            <a:ext cx="214312" cy="2143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/>
          <p:cNvCxnSpPr/>
          <p:nvPr/>
        </p:nvCxnSpPr>
        <p:spPr>
          <a:xfrm>
            <a:off x="2143125" y="3143250"/>
            <a:ext cx="3571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de seta reta 43"/>
          <p:cNvCxnSpPr/>
          <p:nvPr/>
        </p:nvCxnSpPr>
        <p:spPr>
          <a:xfrm rot="16200000" flipH="1">
            <a:off x="2964656" y="2750344"/>
            <a:ext cx="142875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de seta reta 45"/>
          <p:cNvCxnSpPr/>
          <p:nvPr/>
        </p:nvCxnSpPr>
        <p:spPr>
          <a:xfrm>
            <a:off x="3143250" y="2428875"/>
            <a:ext cx="300037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de seta reta 47"/>
          <p:cNvCxnSpPr/>
          <p:nvPr/>
        </p:nvCxnSpPr>
        <p:spPr>
          <a:xfrm rot="10800000" flipV="1">
            <a:off x="3857625" y="2571750"/>
            <a:ext cx="2214563" cy="500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de seta reta 50"/>
          <p:cNvCxnSpPr/>
          <p:nvPr/>
        </p:nvCxnSpPr>
        <p:spPr>
          <a:xfrm rot="10800000">
            <a:off x="6643688" y="3143250"/>
            <a:ext cx="50006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0"/>
          <p:cNvCxnSpPr/>
          <p:nvPr/>
        </p:nvCxnSpPr>
        <p:spPr>
          <a:xfrm rot="10800000">
            <a:off x="3929063" y="3143250"/>
            <a:ext cx="13573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36"/>
          <p:cNvCxnSpPr/>
          <p:nvPr/>
        </p:nvCxnSpPr>
        <p:spPr>
          <a:xfrm>
            <a:off x="7429500" y="2644775"/>
            <a:ext cx="214313" cy="2127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 21"/>
          <p:cNvSpPr/>
          <p:nvPr/>
        </p:nvSpPr>
        <p:spPr>
          <a:xfrm>
            <a:off x="5286375" y="5072063"/>
            <a:ext cx="2928938" cy="50006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Hardware</a:t>
            </a:r>
          </a:p>
        </p:txBody>
      </p:sp>
      <p:sp>
        <p:nvSpPr>
          <p:cNvPr id="70679" name="CaixaDeTexto 22"/>
          <p:cNvSpPr txBox="1">
            <a:spLocks noChangeArrowheads="1"/>
          </p:cNvSpPr>
          <p:nvPr/>
        </p:nvSpPr>
        <p:spPr bwMode="auto">
          <a:xfrm>
            <a:off x="4429125" y="5143500"/>
            <a:ext cx="571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Calibri" pitchFamily="34" charset="0"/>
              </a:rPr>
              <a:t>...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928688" y="4357688"/>
            <a:ext cx="2928937" cy="50006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Sistema Operacional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5286375" y="4357688"/>
            <a:ext cx="2928938" cy="50006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Sistema Operacional</a:t>
            </a:r>
          </a:p>
        </p:txBody>
      </p:sp>
      <p:sp>
        <p:nvSpPr>
          <p:cNvPr id="70682" name="CaixaDeTexto 26"/>
          <p:cNvSpPr txBox="1">
            <a:spLocks noChangeArrowheads="1"/>
          </p:cNvSpPr>
          <p:nvPr/>
        </p:nvSpPr>
        <p:spPr bwMode="auto">
          <a:xfrm>
            <a:off x="4429125" y="4429125"/>
            <a:ext cx="571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Calibri" pitchFamily="34" charset="0"/>
              </a:rPr>
              <a:t>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Processamento Paralelo - Modelo </a:t>
            </a:r>
            <a:r>
              <a:rPr lang="pt-BR" b="1" dirty="0" smtClean="0"/>
              <a:t>de Memória Compartilhada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5362" name="Picture 2" descr="https://computing.llnl.gov/tutorials/openMP/images/shared_me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348880"/>
            <a:ext cx="4104456" cy="3240360"/>
          </a:xfrm>
          <a:prstGeom prst="rect">
            <a:avLst/>
          </a:prstGeom>
          <a:noFill/>
        </p:spPr>
      </p:pic>
      <p:pic>
        <p:nvPicPr>
          <p:cNvPr id="15364" name="Picture 4" descr="https://computing.llnl.gov/tutorials/openMP/images/num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3900" y="2348880"/>
            <a:ext cx="4430588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de Programação Paralela - </a:t>
            </a:r>
            <a:r>
              <a:rPr lang="pt-BR" b="1" dirty="0" smtClean="0"/>
              <a:t>CUDA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7106" name="Picture 2" descr="The GPU Devotes More Transistors to Data Processing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7560840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de Programação Paralela - </a:t>
            </a:r>
            <a:r>
              <a:rPr lang="pt-BR" b="1" dirty="0" smtClean="0"/>
              <a:t>CUDA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 descr="Memory Hierarchy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340768"/>
            <a:ext cx="4105275" cy="4791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 </a:t>
            </a:r>
            <a:r>
              <a:rPr lang="pt-BR" b="1" dirty="0" err="1" smtClean="0"/>
              <a:t>OpenCL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r>
              <a:rPr lang="pt-BR" sz="3200" dirty="0" err="1" smtClean="0"/>
              <a:t>OpenCL</a:t>
            </a:r>
            <a:r>
              <a:rPr lang="pt-BR" sz="3200" dirty="0" smtClean="0"/>
              <a:t> (Open Computing </a:t>
            </a:r>
            <a:r>
              <a:rPr lang="pt-BR" sz="3200" dirty="0" err="1" smtClean="0"/>
              <a:t>Language</a:t>
            </a:r>
            <a:r>
              <a:rPr lang="pt-BR" sz="3200" dirty="0" smtClean="0"/>
              <a:t>) é uma API independente de plataforma que permite aproveitar as arquiteturas de computação paralelas disponíveis, como </a:t>
            </a:r>
            <a:r>
              <a:rPr lang="pt-BR" sz="3200" b="1" dirty="0" err="1" smtClean="0"/>
              <a:t>CPUs</a:t>
            </a:r>
            <a:r>
              <a:rPr lang="pt-BR" sz="3200" b="1" dirty="0" smtClean="0"/>
              <a:t> </a:t>
            </a:r>
            <a:r>
              <a:rPr lang="pt-BR" sz="3200" b="1" dirty="0" err="1" smtClean="0"/>
              <a:t>multi-core</a:t>
            </a:r>
            <a:r>
              <a:rPr lang="pt-BR" sz="3200" b="1" dirty="0" smtClean="0"/>
              <a:t> e </a:t>
            </a:r>
            <a:r>
              <a:rPr lang="pt-BR" sz="3200" b="1" dirty="0" err="1" smtClean="0"/>
              <a:t>GPUs</a:t>
            </a:r>
            <a:r>
              <a:rPr lang="pt-BR" sz="3200" dirty="0" smtClean="0"/>
              <a:t>, tendo sido desenvolvida objetivando a portabilidade. </a:t>
            </a:r>
          </a:p>
          <a:p>
            <a:endParaRPr lang="pt-BR" dirty="0" smtClean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 smtClean="0"/>
              <a:t>OpenCL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API criada pelo </a:t>
            </a:r>
            <a:r>
              <a:rPr lang="pt-BR" dirty="0" err="1" smtClean="0"/>
              <a:t>Khronos</a:t>
            </a:r>
            <a:r>
              <a:rPr lang="pt-BR" dirty="0" smtClean="0"/>
              <a:t> </a:t>
            </a:r>
            <a:r>
              <a:rPr lang="pt-BR" dirty="0" err="1" smtClean="0"/>
              <a:t>Group</a:t>
            </a:r>
            <a:r>
              <a:rPr lang="pt-BR" dirty="0" smtClean="0"/>
              <a:t> em 2008, define uma especificação aberta em que os fornecedores de hardware podem implementar. Por ser independente de plataforma, a programação em </a:t>
            </a:r>
            <a:r>
              <a:rPr lang="pt-BR" dirty="0" err="1" smtClean="0"/>
              <a:t>OpenCL</a:t>
            </a:r>
            <a:r>
              <a:rPr lang="pt-BR" dirty="0" smtClean="0"/>
              <a:t> é mais complexa se comparada a uma API específica, como é o caso da CUDA.</a:t>
            </a:r>
          </a:p>
          <a:p>
            <a:endParaRPr lang="pt-BR" dirty="0" smtClean="0"/>
          </a:p>
          <a:p>
            <a:r>
              <a:rPr lang="pt-BR" dirty="0" smtClean="0"/>
              <a:t>Enquanto a arquitetura CUDA está restrita aos dispositivos fabricados pela NVIDIA, o </a:t>
            </a:r>
            <a:r>
              <a:rPr lang="pt-BR" dirty="0" err="1" smtClean="0"/>
              <a:t>OpenCL</a:t>
            </a:r>
            <a:r>
              <a:rPr lang="pt-BR" dirty="0" smtClean="0"/>
              <a:t> possui um amplo suporte de </a:t>
            </a:r>
            <a:r>
              <a:rPr lang="pt-BR" dirty="0" smtClean="0"/>
              <a:t>fabricantes</a:t>
            </a:r>
            <a:r>
              <a:rPr lang="pt-BR" dirty="0" smtClean="0"/>
              <a:t>.</a:t>
            </a:r>
            <a:endParaRPr lang="pt-BR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Suporte para </a:t>
            </a:r>
            <a:r>
              <a:rPr lang="pt-BR" dirty="0" err="1" smtClean="0"/>
              <a:t>OpenCL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Intel -  I3, I5, I7  rodando  Windows 7, 8  para </a:t>
            </a:r>
            <a:r>
              <a:rPr lang="pt-BR" dirty="0" err="1" smtClean="0"/>
              <a:t>PCs</a:t>
            </a:r>
            <a:r>
              <a:rPr lang="pt-BR" dirty="0" smtClean="0"/>
              <a:t>.</a:t>
            </a:r>
          </a:p>
          <a:p>
            <a:r>
              <a:rPr lang="pt-BR" dirty="0" err="1" smtClean="0"/>
              <a:t>Xeon</a:t>
            </a:r>
            <a:r>
              <a:rPr lang="pt-BR" dirty="0" smtClean="0"/>
              <a:t> para servidores.</a:t>
            </a:r>
          </a:p>
          <a:p>
            <a:endParaRPr lang="pt-BR" dirty="0" smtClean="0"/>
          </a:p>
          <a:p>
            <a:r>
              <a:rPr lang="pt-BR" dirty="0" smtClean="0"/>
              <a:t>Placas de vídeo:  AMD </a:t>
            </a:r>
            <a:r>
              <a:rPr lang="pt-BR" dirty="0" err="1" smtClean="0"/>
              <a:t>Radeon</a:t>
            </a:r>
            <a:r>
              <a:rPr lang="pt-BR" dirty="0" smtClean="0"/>
              <a:t> HD </a:t>
            </a:r>
            <a:r>
              <a:rPr lang="pt-BR" dirty="0" err="1" smtClean="0"/>
              <a:t>Graphics</a:t>
            </a:r>
            <a:r>
              <a:rPr lang="pt-BR" dirty="0" smtClean="0"/>
              <a:t> da série 6400 e superior:  Windows, </a:t>
            </a:r>
            <a:r>
              <a:rPr lang="pt-BR" dirty="0" err="1" smtClean="0"/>
              <a:t>Ubuntu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r>
              <a:rPr lang="pt-BR" dirty="0" smtClean="0"/>
              <a:t>NVIDIA para </a:t>
            </a:r>
            <a:r>
              <a:rPr lang="pt-BR" dirty="0" err="1" smtClean="0"/>
              <a:t>GPUs</a:t>
            </a:r>
            <a:r>
              <a:rPr lang="pt-BR" dirty="0" smtClean="0"/>
              <a:t>:  </a:t>
            </a:r>
            <a:r>
              <a:rPr lang="pt-BR" dirty="0" err="1" smtClean="0"/>
              <a:t>GeForce</a:t>
            </a:r>
            <a:endParaRPr lang="pt-BR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Fork - Join Mod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44" name="AutoShape 4" descr="Fork - Join Mod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46" name="AutoShape 6" descr="Fork - Join Mod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48" name="AutoShape 8" descr="Fork - Join Mod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50" name="Picture 10" descr="Fork - Join Mod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20888"/>
            <a:ext cx="8352928" cy="3744416"/>
          </a:xfrm>
          <a:prstGeom prst="rect">
            <a:avLst/>
          </a:prstGeom>
          <a:noFill/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de Programação Paralela - </a:t>
            </a:r>
            <a:r>
              <a:rPr lang="pt-BR" dirty="0" err="1" smtClean="0"/>
              <a:t>OpenMP</a:t>
            </a:r>
            <a:endParaRPr lang="pt-BR" dirty="0"/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320480"/>
          </a:xfrm>
        </p:spPr>
        <p:txBody>
          <a:bodyPr/>
          <a:lstStyle/>
          <a:p>
            <a:r>
              <a:rPr lang="en-US" dirty="0" err="1"/>
              <a:t>OpenMP</a:t>
            </a:r>
            <a:r>
              <a:rPr lang="en-US" dirty="0"/>
              <a:t> </a:t>
            </a:r>
            <a:r>
              <a:rPr lang="en-US" dirty="0" err="1" smtClean="0"/>
              <a:t>usa</a:t>
            </a:r>
            <a:r>
              <a:rPr lang="en-US" dirty="0" smtClean="0"/>
              <a:t> o </a:t>
            </a:r>
            <a:r>
              <a:rPr lang="en-US" b="1" dirty="0"/>
              <a:t>fork-join model </a:t>
            </a:r>
            <a:r>
              <a:rPr lang="en-US" dirty="0" smtClean="0"/>
              <a:t>de</a:t>
            </a:r>
            <a:r>
              <a:rPr lang="en-US" b="1" dirty="0" smtClean="0"/>
              <a:t> </a:t>
            </a:r>
            <a:r>
              <a:rPr lang="en-US" b="1" dirty="0" err="1" smtClean="0"/>
              <a:t>execução</a:t>
            </a:r>
            <a:r>
              <a:rPr lang="en-US" b="1" dirty="0" smtClean="0"/>
              <a:t> </a:t>
            </a:r>
            <a:r>
              <a:rPr lang="en-US" b="1" dirty="0" err="1" smtClean="0"/>
              <a:t>paralela</a:t>
            </a:r>
            <a:r>
              <a:rPr lang="en-US" dirty="0" smtClean="0"/>
              <a:t>: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err="1" smtClean="0"/>
              <a:t>Message</a:t>
            </a:r>
            <a:r>
              <a:rPr lang="pt-BR" b="1" dirty="0" smtClean="0"/>
              <a:t> </a:t>
            </a:r>
            <a:r>
              <a:rPr lang="pt-BR" b="1" dirty="0" err="1" smtClean="0"/>
              <a:t>Passing</a:t>
            </a:r>
            <a:r>
              <a:rPr lang="pt-BR" b="1" dirty="0" smtClean="0"/>
              <a:t> Interface – MPI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 descr="https://computing.llnl.gov/tutorials/mpi/images/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060848"/>
            <a:ext cx="6624736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Histórico</a:t>
            </a:r>
          </a:p>
        </p:txBody>
      </p:sp>
      <p:sp>
        <p:nvSpPr>
          <p:cNvPr id="18435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pt-BR" b="1" u="sng" smtClean="0"/>
          </a:p>
          <a:p>
            <a:pPr eaLnBrk="1" hangingPunct="1"/>
            <a:r>
              <a:rPr lang="pt-BR" b="1" u="sng" smtClean="0"/>
              <a:t>1968</a:t>
            </a:r>
            <a:r>
              <a:rPr lang="pt-BR" smtClean="0"/>
              <a:t> </a:t>
            </a:r>
            <a:r>
              <a:rPr lang="pt-BR" i="1" smtClean="0"/>
              <a:t>E. W. Dijkstra</a:t>
            </a:r>
            <a:r>
              <a:rPr lang="pt-BR" smtClean="0"/>
              <a:t>: Cooperando </a:t>
            </a:r>
          </a:p>
          <a:p>
            <a:pPr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pt-BR" smtClean="0"/>
              <a:t>    Processos Seqüenciais.</a:t>
            </a:r>
          </a:p>
          <a:p>
            <a:pPr eaLnBrk="1" hangingPunct="1"/>
            <a:endParaRPr lang="pt-BR" smtClean="0"/>
          </a:p>
          <a:p>
            <a:pPr eaLnBrk="1" hangingPunct="1"/>
            <a:r>
              <a:rPr lang="pt-BR" b="1" u="sng" smtClean="0"/>
              <a:t>1971</a:t>
            </a:r>
            <a:r>
              <a:rPr lang="pt-BR" smtClean="0"/>
              <a:t> </a:t>
            </a:r>
            <a:r>
              <a:rPr lang="pt-BR" i="1" smtClean="0"/>
              <a:t>E. W. Dijkstra</a:t>
            </a:r>
            <a:r>
              <a:rPr lang="pt-BR" smtClean="0"/>
              <a:t>: Ordem hierárquica de </a:t>
            </a:r>
          </a:p>
          <a:p>
            <a:pPr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pt-BR" smtClean="0"/>
              <a:t>    processos seqüenciais.</a:t>
            </a:r>
          </a:p>
          <a:p>
            <a:pPr eaLnBrk="1" hangingPunct="1"/>
            <a:endParaRPr lang="pt-BR" smtClean="0"/>
          </a:p>
          <a:p>
            <a:pPr eaLnBrk="1" hangingPunct="1"/>
            <a:r>
              <a:rPr lang="pt-BR" b="1" u="sng" smtClean="0"/>
              <a:t>1973</a:t>
            </a:r>
            <a:r>
              <a:rPr lang="pt-BR" smtClean="0"/>
              <a:t> </a:t>
            </a:r>
            <a:r>
              <a:rPr lang="pt-BR" i="1" smtClean="0"/>
              <a:t>C. L. Liu e J. W. Layland </a:t>
            </a:r>
            <a:r>
              <a:rPr lang="pt-BR" smtClean="0"/>
              <a:t>: Algoritmos de escalonamento para multiprogramação em ambiente de tempo real.</a:t>
            </a:r>
          </a:p>
          <a:p>
            <a:pPr eaLnBrk="1" hangingPunct="1"/>
            <a:endParaRPr lang="pt-BR" smtClean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0" y="1214438"/>
            <a:ext cx="1643063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CaixaDeTexto 4"/>
          <p:cNvSpPr txBox="1">
            <a:spLocks noChangeArrowheads="1"/>
          </p:cNvSpPr>
          <p:nvPr/>
        </p:nvSpPr>
        <p:spPr bwMode="auto">
          <a:xfrm>
            <a:off x="7473950" y="3351213"/>
            <a:ext cx="13573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 b="1" i="1">
                <a:latin typeface="Calibri" pitchFamily="34" charset="0"/>
              </a:rPr>
              <a:t>E.W. Dijkstra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are </a:t>
            </a:r>
            <a:r>
              <a:rPr lang="en-US" dirty="0" err="1" smtClean="0"/>
              <a:t>Pthreads</a:t>
            </a:r>
            <a:r>
              <a:rPr lang="en-US" dirty="0" smtClean="0"/>
              <a:t>?</a:t>
            </a:r>
            <a:br>
              <a:rPr lang="en-US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Historically, hardware vendors have implemented their own proprietary versions of threads. </a:t>
            </a:r>
          </a:p>
          <a:p>
            <a:endParaRPr lang="en-US" sz="2800" dirty="0" smtClean="0"/>
          </a:p>
          <a:p>
            <a:r>
              <a:rPr lang="en-US" sz="2800" dirty="0" smtClean="0"/>
              <a:t>These implementations differed substantially from each other making it difficult for programmers to develop portable threaded applications.</a:t>
            </a:r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PThreads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In order to take full advantage of the capabilities provided by threads, a standardized programming interface was required.</a:t>
            </a:r>
          </a:p>
          <a:p>
            <a:endParaRPr lang="en-US" sz="2800" dirty="0" smtClean="0"/>
          </a:p>
          <a:p>
            <a:pPr lvl="1"/>
            <a:r>
              <a:rPr lang="en-US" dirty="0" smtClean="0"/>
              <a:t>For UNIX systems, this interface has been specified by the </a:t>
            </a:r>
            <a:r>
              <a:rPr lang="en-US" dirty="0" smtClean="0">
                <a:solidFill>
                  <a:srgbClr val="0000FF"/>
                </a:solidFill>
              </a:rPr>
              <a:t>IEEE POSIX 1003.1c</a:t>
            </a:r>
            <a:r>
              <a:rPr lang="en-US" dirty="0" smtClean="0"/>
              <a:t> standard (1995).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Implementations adhering to this standard are referred to as POSIX threads, or </a:t>
            </a:r>
            <a:r>
              <a:rPr lang="en-US" dirty="0" err="1" smtClean="0"/>
              <a:t>Pthreads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Most hardware vendors now offer </a:t>
            </a:r>
            <a:r>
              <a:rPr lang="en-US" dirty="0" err="1" smtClean="0"/>
              <a:t>Pthreads</a:t>
            </a:r>
            <a:r>
              <a:rPr lang="en-US" dirty="0" smtClean="0"/>
              <a:t> in addition to their proprietary API's.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Computação com Objetos Distribuídos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Modelo </a:t>
            </a:r>
            <a:r>
              <a:rPr lang="pt-BR" b="1" dirty="0" smtClean="0"/>
              <a:t>Cliente-Servidor</a:t>
            </a:r>
          </a:p>
          <a:p>
            <a:endParaRPr lang="pt-BR" dirty="0" smtClean="0"/>
          </a:p>
          <a:p>
            <a:r>
              <a:rPr lang="pt-BR" dirty="0" smtClean="0"/>
              <a:t>Mas com </a:t>
            </a:r>
            <a:r>
              <a:rPr lang="pt-BR" b="1" dirty="0" smtClean="0"/>
              <a:t>objetos distribuídos </a:t>
            </a:r>
            <a:r>
              <a:rPr lang="pt-BR" dirty="0" smtClean="0"/>
              <a:t>na rede.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>Suporte Computacional para Programação Distribuída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pt-BR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BR" dirty="0" smtClean="0"/>
              <a:t>Suporte </a:t>
            </a:r>
            <a:r>
              <a:rPr lang="pt-BR" dirty="0"/>
              <a:t>para Computação </a:t>
            </a:r>
            <a:r>
              <a:rPr lang="pt-BR" dirty="0" smtClean="0"/>
              <a:t>Distribuída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pt-BR" b="1" dirty="0" smtClean="0"/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BR" b="1" dirty="0" err="1" smtClean="0"/>
              <a:t>APIs</a:t>
            </a:r>
            <a:r>
              <a:rPr lang="pt-BR" b="1" dirty="0" smtClean="0"/>
              <a:t> </a:t>
            </a:r>
            <a:r>
              <a:rPr lang="pt-BR" b="1" dirty="0"/>
              <a:t>e Bibliotecas</a:t>
            </a:r>
            <a:r>
              <a:rPr lang="pt-BR" dirty="0"/>
              <a:t>: fornecem rotinas </a:t>
            </a:r>
            <a:r>
              <a:rPr lang="pt-BR" dirty="0" smtClean="0"/>
              <a:t>para comunicação entre processos</a:t>
            </a:r>
            <a:br>
              <a:rPr lang="pt-BR" dirty="0" smtClean="0"/>
            </a:br>
            <a:r>
              <a:rPr lang="fr-FR" dirty="0" smtClean="0"/>
              <a:t>Ex</a:t>
            </a:r>
            <a:r>
              <a:rPr lang="fr-FR" dirty="0"/>
              <a:t>.: UNIX Sockets, WinSock, java.net, </a:t>
            </a:r>
            <a:r>
              <a:rPr lang="fr-FR" dirty="0" smtClean="0"/>
              <a:t>... .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fr-FR" dirty="0" smtClean="0"/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BR" b="1" dirty="0" err="1" smtClean="0"/>
              <a:t>Middleware</a:t>
            </a:r>
            <a:r>
              <a:rPr lang="pt-BR" b="1" dirty="0" smtClean="0"/>
              <a:t> </a:t>
            </a:r>
            <a:r>
              <a:rPr lang="pt-BR" b="1" dirty="0"/>
              <a:t>para Programação </a:t>
            </a:r>
            <a:r>
              <a:rPr lang="pt-BR" b="1" dirty="0" smtClean="0"/>
              <a:t>Distribuída</a:t>
            </a:r>
            <a:r>
              <a:rPr lang="pt-BR" dirty="0" smtClean="0"/>
              <a:t>: fornece </a:t>
            </a:r>
            <a:r>
              <a:rPr lang="pt-BR" dirty="0"/>
              <a:t>suporte para criar / </a:t>
            </a:r>
            <a:r>
              <a:rPr lang="pt-BR" dirty="0" smtClean="0"/>
              <a:t>executar programas </a:t>
            </a:r>
            <a:r>
              <a:rPr lang="pt-BR" dirty="0"/>
              <a:t>distribuídos. </a:t>
            </a:r>
            <a:r>
              <a:rPr lang="pt-BR" dirty="0" smtClean="0"/>
              <a:t>Ex: Java RMI,...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pt-BR" dirty="0" smtClean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Middleware para Programação Distribuída</a:t>
            </a:r>
          </a:p>
        </p:txBody>
      </p:sp>
      <p:cxnSp>
        <p:nvCxnSpPr>
          <p:cNvPr id="5" name="Conector reto 4"/>
          <p:cNvCxnSpPr/>
          <p:nvPr/>
        </p:nvCxnSpPr>
        <p:spPr>
          <a:xfrm>
            <a:off x="785813" y="6286500"/>
            <a:ext cx="7572375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500063" y="1571625"/>
            <a:ext cx="3500437" cy="428625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5000625" y="1571625"/>
            <a:ext cx="3714750" cy="4357688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/>
          </a:p>
        </p:txBody>
      </p:sp>
      <p:sp>
        <p:nvSpPr>
          <p:cNvPr id="8" name="Retângulo 7"/>
          <p:cNvSpPr/>
          <p:nvPr/>
        </p:nvSpPr>
        <p:spPr>
          <a:xfrm>
            <a:off x="785813" y="5214938"/>
            <a:ext cx="2928937" cy="50006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Hardware</a:t>
            </a:r>
          </a:p>
        </p:txBody>
      </p:sp>
      <p:sp>
        <p:nvSpPr>
          <p:cNvPr id="9" name="Retângulo 8"/>
          <p:cNvSpPr/>
          <p:nvPr/>
        </p:nvSpPr>
        <p:spPr>
          <a:xfrm>
            <a:off x="5286375" y="5214938"/>
            <a:ext cx="3143250" cy="50006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Hardware</a:t>
            </a:r>
          </a:p>
        </p:txBody>
      </p:sp>
      <p:sp>
        <p:nvSpPr>
          <p:cNvPr id="10" name="Retângulo 9"/>
          <p:cNvSpPr/>
          <p:nvPr/>
        </p:nvSpPr>
        <p:spPr>
          <a:xfrm>
            <a:off x="785813" y="4357688"/>
            <a:ext cx="2928937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Sistema Operacional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5286375" y="4357688"/>
            <a:ext cx="314325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Sistema Operacional</a:t>
            </a:r>
          </a:p>
        </p:txBody>
      </p:sp>
      <p:sp>
        <p:nvSpPr>
          <p:cNvPr id="12" name="Elipse 11"/>
          <p:cNvSpPr/>
          <p:nvPr/>
        </p:nvSpPr>
        <p:spPr>
          <a:xfrm>
            <a:off x="1714500" y="1785938"/>
            <a:ext cx="1357313" cy="5715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/>
              <a:t>Aplicação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785813" y="3429000"/>
            <a:ext cx="7643812" cy="64293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Middleware para Programação Distribuída</a:t>
            </a:r>
          </a:p>
        </p:txBody>
      </p:sp>
      <p:sp>
        <p:nvSpPr>
          <p:cNvPr id="16" name="Elipse 15"/>
          <p:cNvSpPr/>
          <p:nvPr/>
        </p:nvSpPr>
        <p:spPr>
          <a:xfrm>
            <a:off x="6215063" y="1785938"/>
            <a:ext cx="1285875" cy="5715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/>
              <a:t>Aplicação</a:t>
            </a:r>
          </a:p>
        </p:txBody>
      </p:sp>
      <p:sp>
        <p:nvSpPr>
          <p:cNvPr id="17" name="Elipse 16"/>
          <p:cNvSpPr/>
          <p:nvPr/>
        </p:nvSpPr>
        <p:spPr>
          <a:xfrm>
            <a:off x="5286375" y="2500313"/>
            <a:ext cx="1285875" cy="500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/>
              <a:t>Serviço</a:t>
            </a:r>
          </a:p>
        </p:txBody>
      </p:sp>
      <p:sp>
        <p:nvSpPr>
          <p:cNvPr id="18" name="Elipse 17"/>
          <p:cNvSpPr/>
          <p:nvPr/>
        </p:nvSpPr>
        <p:spPr>
          <a:xfrm>
            <a:off x="7215188" y="2500313"/>
            <a:ext cx="1285875" cy="50006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/>
              <a:t>Aplicação</a:t>
            </a:r>
          </a:p>
        </p:txBody>
      </p:sp>
      <p:sp>
        <p:nvSpPr>
          <p:cNvPr id="73743" name="CaixaDeTexto 40"/>
          <p:cNvSpPr txBox="1">
            <a:spLocks noChangeArrowheads="1"/>
          </p:cNvSpPr>
          <p:nvPr/>
        </p:nvSpPr>
        <p:spPr bwMode="auto">
          <a:xfrm>
            <a:off x="571500" y="1714500"/>
            <a:ext cx="1357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Calibri" pitchFamily="34" charset="0"/>
              </a:rPr>
              <a:t>Máquina 1</a:t>
            </a:r>
          </a:p>
        </p:txBody>
      </p:sp>
      <p:sp>
        <p:nvSpPr>
          <p:cNvPr id="73744" name="CaixaDeTexto 41"/>
          <p:cNvSpPr txBox="1">
            <a:spLocks noChangeArrowheads="1"/>
          </p:cNvSpPr>
          <p:nvPr/>
        </p:nvSpPr>
        <p:spPr bwMode="auto">
          <a:xfrm>
            <a:off x="5072063" y="1714500"/>
            <a:ext cx="1214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Calibri" pitchFamily="34" charset="0"/>
              </a:rPr>
              <a:t>Máquina N</a:t>
            </a:r>
          </a:p>
        </p:txBody>
      </p:sp>
      <p:cxnSp>
        <p:nvCxnSpPr>
          <p:cNvPr id="28" name="Conector de seta reta 27"/>
          <p:cNvCxnSpPr/>
          <p:nvPr/>
        </p:nvCxnSpPr>
        <p:spPr>
          <a:xfrm flipV="1">
            <a:off x="5929313" y="2214563"/>
            <a:ext cx="285750" cy="2143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/>
          <p:cNvCxnSpPr/>
          <p:nvPr/>
        </p:nvCxnSpPr>
        <p:spPr>
          <a:xfrm>
            <a:off x="7500938" y="2143125"/>
            <a:ext cx="357187" cy="28575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ipse 32"/>
          <p:cNvSpPr/>
          <p:nvPr/>
        </p:nvSpPr>
        <p:spPr>
          <a:xfrm>
            <a:off x="714375" y="2571750"/>
            <a:ext cx="1357313" cy="500063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/>
              <a:t>Apliacação</a:t>
            </a:r>
          </a:p>
        </p:txBody>
      </p:sp>
      <p:sp>
        <p:nvSpPr>
          <p:cNvPr id="34" name="Elipse 33"/>
          <p:cNvSpPr/>
          <p:nvPr/>
        </p:nvSpPr>
        <p:spPr>
          <a:xfrm>
            <a:off x="2571750" y="2500313"/>
            <a:ext cx="1214438" cy="500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/>
              <a:t>Serviço</a:t>
            </a:r>
          </a:p>
        </p:txBody>
      </p:sp>
      <p:cxnSp>
        <p:nvCxnSpPr>
          <p:cNvPr id="36" name="Conector de seta reta 35"/>
          <p:cNvCxnSpPr/>
          <p:nvPr/>
        </p:nvCxnSpPr>
        <p:spPr>
          <a:xfrm rot="5400000">
            <a:off x="1571625" y="2286000"/>
            <a:ext cx="214313" cy="2143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/>
          <p:cNvCxnSpPr/>
          <p:nvPr/>
        </p:nvCxnSpPr>
        <p:spPr>
          <a:xfrm>
            <a:off x="2143125" y="2786063"/>
            <a:ext cx="357188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de seta reta 43"/>
          <p:cNvCxnSpPr/>
          <p:nvPr/>
        </p:nvCxnSpPr>
        <p:spPr>
          <a:xfrm rot="16200000" flipH="1">
            <a:off x="3000375" y="2286000"/>
            <a:ext cx="142875" cy="142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de seta reta 45"/>
          <p:cNvCxnSpPr/>
          <p:nvPr/>
        </p:nvCxnSpPr>
        <p:spPr>
          <a:xfrm>
            <a:off x="3143250" y="2071688"/>
            <a:ext cx="300037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de seta reta 47"/>
          <p:cNvCxnSpPr/>
          <p:nvPr/>
        </p:nvCxnSpPr>
        <p:spPr>
          <a:xfrm rot="10800000" flipV="1">
            <a:off x="3857625" y="2214563"/>
            <a:ext cx="2214563" cy="500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de seta reta 50"/>
          <p:cNvCxnSpPr/>
          <p:nvPr/>
        </p:nvCxnSpPr>
        <p:spPr>
          <a:xfrm rot="10800000">
            <a:off x="6643688" y="2786063"/>
            <a:ext cx="500062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de seta reta 53"/>
          <p:cNvCxnSpPr/>
          <p:nvPr/>
        </p:nvCxnSpPr>
        <p:spPr>
          <a:xfrm rot="5400000">
            <a:off x="2999582" y="3213894"/>
            <a:ext cx="285750" cy="1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de seta reta 55"/>
          <p:cNvCxnSpPr/>
          <p:nvPr/>
        </p:nvCxnSpPr>
        <p:spPr>
          <a:xfrm rot="5400000">
            <a:off x="5787232" y="3213894"/>
            <a:ext cx="285750" cy="1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Histórico</a:t>
            </a:r>
          </a:p>
        </p:txBody>
      </p:sp>
      <p:sp>
        <p:nvSpPr>
          <p:cNvPr id="19459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pt-BR" smtClean="0"/>
          </a:p>
          <a:p>
            <a:pPr eaLnBrk="1" hangingPunct="1"/>
            <a:endParaRPr lang="pt-BR" b="1" smtClean="0"/>
          </a:p>
          <a:p>
            <a:pPr eaLnBrk="1" hangingPunct="1"/>
            <a:r>
              <a:rPr lang="pt-BR" b="1" u="sng" smtClean="0"/>
              <a:t>1974</a:t>
            </a:r>
            <a:r>
              <a:rPr lang="pt-BR" smtClean="0"/>
              <a:t> </a:t>
            </a:r>
            <a:r>
              <a:rPr lang="pt-BR" i="1" smtClean="0"/>
              <a:t>C. A. R. Hoare: </a:t>
            </a:r>
            <a:r>
              <a:rPr lang="pt-BR" smtClean="0"/>
              <a:t>Monitores - conceito para estruturar sistemas operacionais.</a:t>
            </a:r>
          </a:p>
          <a:p>
            <a:pPr eaLnBrk="1" hangingPunct="1"/>
            <a:endParaRPr lang="pt-BR" smtClean="0"/>
          </a:p>
          <a:p>
            <a:pPr eaLnBrk="1" hangingPunct="1"/>
            <a:endParaRPr lang="pt-BR" b="1" smtClean="0"/>
          </a:p>
          <a:p>
            <a:pPr eaLnBrk="1" hangingPunct="1"/>
            <a:r>
              <a:rPr lang="pt-BR" b="1" u="sng" smtClean="0"/>
              <a:t>1974</a:t>
            </a:r>
            <a:r>
              <a:rPr lang="pt-BR" smtClean="0"/>
              <a:t> </a:t>
            </a:r>
            <a:r>
              <a:rPr lang="pt-BR" i="1" smtClean="0"/>
              <a:t>Lamport:</a:t>
            </a:r>
            <a:r>
              <a:rPr lang="pt-BR" smtClean="0"/>
              <a:t> Uma nova solução para</a:t>
            </a:r>
          </a:p>
          <a:p>
            <a:pPr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pt-BR" smtClean="0"/>
              <a:t> o problema da programação concorrente </a:t>
            </a:r>
          </a:p>
          <a:p>
            <a:pPr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pt-BR" smtClean="0"/>
              <a:t>de Dijkstra. </a:t>
            </a:r>
          </a:p>
          <a:p>
            <a:pPr eaLnBrk="1" hangingPunct="1"/>
            <a:endParaRPr lang="pt-BR" smtClean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25" y="3571875"/>
            <a:ext cx="1714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CaixaDeTexto 4"/>
          <p:cNvSpPr txBox="1">
            <a:spLocks noChangeArrowheads="1"/>
          </p:cNvSpPr>
          <p:nvPr/>
        </p:nvSpPr>
        <p:spPr bwMode="auto">
          <a:xfrm>
            <a:off x="6858000" y="5786438"/>
            <a:ext cx="13573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 b="1" i="1">
                <a:latin typeface="Calibri" pitchFamily="34" charset="0"/>
              </a:rPr>
              <a:t>Leslie Lamport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Histórico</a:t>
            </a:r>
          </a:p>
        </p:txBody>
      </p:sp>
      <p:sp>
        <p:nvSpPr>
          <p:cNvPr id="2048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pt-BR" smtClean="0"/>
          </a:p>
          <a:p>
            <a:pPr eaLnBrk="1" hangingPunct="1"/>
            <a:r>
              <a:rPr lang="it-IT" b="1" u="sng" smtClean="0"/>
              <a:t>1976</a:t>
            </a:r>
            <a:r>
              <a:rPr lang="it-IT" b="1" smtClean="0"/>
              <a:t> </a:t>
            </a:r>
            <a:r>
              <a:rPr lang="it-IT" i="1" smtClean="0"/>
              <a:t>J. H. Howard:</a:t>
            </a:r>
            <a:r>
              <a:rPr lang="it-IT" smtClean="0"/>
              <a:t> Provando monitores.</a:t>
            </a:r>
          </a:p>
          <a:p>
            <a:pPr eaLnBrk="1" hangingPunct="1"/>
            <a:endParaRPr lang="pt-BR" smtClean="0"/>
          </a:p>
          <a:p>
            <a:pPr eaLnBrk="1" hangingPunct="1"/>
            <a:r>
              <a:rPr lang="pt-BR" b="1" u="sng" smtClean="0"/>
              <a:t>1976</a:t>
            </a:r>
            <a:r>
              <a:rPr lang="pt-BR" smtClean="0"/>
              <a:t> </a:t>
            </a:r>
            <a:r>
              <a:rPr lang="pt-BR" i="1" smtClean="0"/>
              <a:t>S. Owicki e D. Gries</a:t>
            </a:r>
            <a:r>
              <a:rPr lang="pt-BR" smtClean="0"/>
              <a:t>: Verificando propriedades de programas paralelos: uma abordagem axiomática.</a:t>
            </a:r>
          </a:p>
          <a:p>
            <a:pPr eaLnBrk="1" hangingPunct="1"/>
            <a:endParaRPr lang="pt-BR" smtClean="0"/>
          </a:p>
          <a:p>
            <a:pPr eaLnBrk="1" hangingPunct="1"/>
            <a:r>
              <a:rPr lang="pt-BR" b="1" u="sng" smtClean="0"/>
              <a:t>1977</a:t>
            </a:r>
            <a:r>
              <a:rPr lang="pt-BR" smtClean="0"/>
              <a:t> </a:t>
            </a:r>
            <a:r>
              <a:rPr lang="pt-BR" i="1" smtClean="0"/>
              <a:t>P. Brinch Hansen</a:t>
            </a:r>
            <a:r>
              <a:rPr lang="pt-BR" smtClean="0"/>
              <a:t>: A arquitetura de</a:t>
            </a:r>
          </a:p>
          <a:p>
            <a:pPr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pt-BR" smtClean="0"/>
              <a:t>programas concorrentes.</a:t>
            </a:r>
          </a:p>
          <a:p>
            <a:pPr eaLnBrk="1" hangingPunct="1"/>
            <a:endParaRPr lang="pt-BR" smtClean="0"/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75" y="3714750"/>
            <a:ext cx="1595438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CaixaDeTexto 5"/>
          <p:cNvSpPr txBox="1">
            <a:spLocks noChangeArrowheads="1"/>
          </p:cNvSpPr>
          <p:nvPr/>
        </p:nvSpPr>
        <p:spPr bwMode="auto">
          <a:xfrm>
            <a:off x="7143750" y="5786438"/>
            <a:ext cx="1428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 b="1" i="1">
                <a:latin typeface="Calibri" pitchFamily="34" charset="0"/>
              </a:rPr>
              <a:t>P. Brinch Hansen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Histórico</a:t>
            </a:r>
          </a:p>
        </p:txBody>
      </p:sp>
      <p:sp>
        <p:nvSpPr>
          <p:cNvPr id="21507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pt-BR" smtClean="0"/>
          </a:p>
          <a:p>
            <a:pPr eaLnBrk="1" hangingPunct="1"/>
            <a:r>
              <a:rPr lang="pt-BR" b="1" u="sng" smtClean="0"/>
              <a:t>1978</a:t>
            </a:r>
            <a:r>
              <a:rPr lang="pt-BR" smtClean="0"/>
              <a:t> </a:t>
            </a:r>
            <a:r>
              <a:rPr lang="pt-BR" i="1" smtClean="0"/>
              <a:t>C. A. R. Hoare</a:t>
            </a:r>
            <a:r>
              <a:rPr lang="pt-BR" smtClean="0"/>
              <a:t>: Comunicação de</a:t>
            </a:r>
          </a:p>
          <a:p>
            <a:pPr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pt-BR" smtClean="0"/>
              <a:t>Processos Sequenciais.</a:t>
            </a:r>
          </a:p>
          <a:p>
            <a:pPr eaLnBrk="1" hangingPunct="1"/>
            <a:endParaRPr lang="pt-BR" smtClean="0"/>
          </a:p>
          <a:p>
            <a:pPr eaLnBrk="1" hangingPunct="1"/>
            <a:endParaRPr lang="pt-BR" b="1" u="sng" smtClean="0"/>
          </a:p>
          <a:p>
            <a:pPr eaLnBrk="1" hangingPunct="1"/>
            <a:r>
              <a:rPr lang="pt-BR" b="1" u="sng" smtClean="0"/>
              <a:t>1978</a:t>
            </a:r>
            <a:r>
              <a:rPr lang="pt-BR" smtClean="0"/>
              <a:t> </a:t>
            </a:r>
            <a:r>
              <a:rPr lang="pt-BR" i="1" smtClean="0"/>
              <a:t>E. W. Dijkstra, L. Lamport, A. J. Martin, C. S. Sholten </a:t>
            </a:r>
            <a:r>
              <a:rPr lang="pt-BR" smtClean="0"/>
              <a:t>e</a:t>
            </a:r>
            <a:r>
              <a:rPr lang="pt-BR" i="1" smtClean="0"/>
              <a:t> E. F. M. Steffens</a:t>
            </a:r>
            <a:r>
              <a:rPr lang="pt-BR" smtClean="0"/>
              <a:t>: Um exercício em cooperação para “garbage collection”.</a:t>
            </a:r>
          </a:p>
          <a:p>
            <a:pPr eaLnBrk="1" hangingPunct="1"/>
            <a:endParaRPr lang="pt-BR" smtClean="0"/>
          </a:p>
          <a:p>
            <a:pPr eaLnBrk="1" hangingPunct="1"/>
            <a:r>
              <a:rPr lang="pt-BR" b="1" u="sng" smtClean="0"/>
              <a:t>1980</a:t>
            </a:r>
            <a:r>
              <a:rPr lang="pt-BR" smtClean="0"/>
              <a:t> </a:t>
            </a:r>
            <a:r>
              <a:rPr lang="pt-BR" i="1" smtClean="0"/>
              <a:t>E. W. Dijkstra </a:t>
            </a:r>
            <a:r>
              <a:rPr lang="pt-BR" smtClean="0"/>
              <a:t>e </a:t>
            </a:r>
            <a:r>
              <a:rPr lang="pt-BR" i="1" smtClean="0"/>
              <a:t>C. S. Sholten</a:t>
            </a:r>
            <a:r>
              <a:rPr lang="pt-BR" smtClean="0"/>
              <a:t>: Detecção e terminação. </a:t>
            </a:r>
          </a:p>
          <a:p>
            <a:pPr eaLnBrk="1" hangingPunct="1"/>
            <a:endParaRPr lang="pt-BR" smtClean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 cstate="print"/>
          <a:srcRect l="16072" t="5859" r="14285"/>
          <a:stretch>
            <a:fillRect/>
          </a:stretch>
        </p:blipFill>
        <p:spPr bwMode="auto">
          <a:xfrm>
            <a:off x="6929438" y="1214438"/>
            <a:ext cx="1560512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CaixaDeTexto 4"/>
          <p:cNvSpPr txBox="1">
            <a:spLocks noChangeArrowheads="1"/>
          </p:cNvSpPr>
          <p:nvPr/>
        </p:nvSpPr>
        <p:spPr bwMode="auto">
          <a:xfrm>
            <a:off x="7072313" y="3122613"/>
            <a:ext cx="14287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 b="1" i="1">
                <a:latin typeface="Calibri" pitchFamily="34" charset="0"/>
              </a:rPr>
              <a:t>C. A. R. Hoare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m">
  <a:themeElements>
    <a:clrScheme name="Origem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em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em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rigem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2236</TotalTime>
  <Words>2013</Words>
  <Application>Microsoft Office PowerPoint</Application>
  <PresentationFormat>Apresentação na tela (4:3)</PresentationFormat>
  <Paragraphs>432</Paragraphs>
  <Slides>64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64</vt:i4>
      </vt:variant>
    </vt:vector>
  </HeadingPairs>
  <TitlesOfParts>
    <vt:vector size="65" baseType="lpstr">
      <vt:lpstr>Origem</vt:lpstr>
      <vt:lpstr>    INE 5645 – Programação Paralela e Distribuída</vt:lpstr>
      <vt:lpstr>Recursos</vt:lpstr>
      <vt:lpstr>UNIDADE 1-1</vt:lpstr>
      <vt:lpstr>Tópicos</vt:lpstr>
      <vt:lpstr>Histórico</vt:lpstr>
      <vt:lpstr>Histórico</vt:lpstr>
      <vt:lpstr>Histórico</vt:lpstr>
      <vt:lpstr>Histórico</vt:lpstr>
      <vt:lpstr>Histórico</vt:lpstr>
      <vt:lpstr>Histórico</vt:lpstr>
      <vt:lpstr>Histórico</vt:lpstr>
      <vt:lpstr>O que é Programação Concorrente</vt:lpstr>
      <vt:lpstr>O que é um Programa Concorrente</vt:lpstr>
      <vt:lpstr>O que é Programação Concorrente</vt:lpstr>
      <vt:lpstr>Pseudo-Paralelismo</vt:lpstr>
      <vt:lpstr>Abstração para Concorrência</vt:lpstr>
      <vt:lpstr>Sobreposição de I/O e Computação</vt:lpstr>
      <vt:lpstr>Sobreposição de I/O e Computação</vt:lpstr>
      <vt:lpstr>Concorrência baseada em Time-Slicing</vt:lpstr>
      <vt:lpstr>Time-Slicing</vt:lpstr>
      <vt:lpstr>Sistemas Time-Sharing Interativos</vt:lpstr>
      <vt:lpstr>Multi-Tasking</vt:lpstr>
      <vt:lpstr>Correção de um programa concorrente</vt:lpstr>
      <vt:lpstr>Dois processos incrementando uma variável</vt:lpstr>
      <vt:lpstr>Aplicando a abstração</vt:lpstr>
      <vt:lpstr>Exemplo:  Computação com a instrução INC</vt:lpstr>
      <vt:lpstr>Computação em Registradores</vt:lpstr>
      <vt:lpstr>Computação com Registradores</vt:lpstr>
      <vt:lpstr>Resultado</vt:lpstr>
      <vt:lpstr>Correção de um programa concorrente</vt:lpstr>
      <vt:lpstr>Ferramentas de Correção</vt:lpstr>
      <vt:lpstr>Programação Concorrente</vt:lpstr>
      <vt:lpstr>Programação Concorrente</vt:lpstr>
      <vt:lpstr>Threads</vt:lpstr>
      <vt:lpstr>Programação Paralela</vt:lpstr>
      <vt:lpstr>Paralell Computing</vt:lpstr>
      <vt:lpstr>Exemplos de Programação Paralela</vt:lpstr>
      <vt:lpstr>Sistemas Distribuídos </vt:lpstr>
      <vt:lpstr>Diferenças – Paralela x Distribuida</vt:lpstr>
      <vt:lpstr>Programação Distribuída</vt:lpstr>
      <vt:lpstr>Diferenças</vt:lpstr>
      <vt:lpstr>Diferenças</vt:lpstr>
      <vt:lpstr>Diferenças</vt:lpstr>
      <vt:lpstr>Plataformas de Execução</vt:lpstr>
      <vt:lpstr>Suporte Computacional para Computação Paralela</vt:lpstr>
      <vt:lpstr>Plataformas de Execução</vt:lpstr>
      <vt:lpstr>Suporte Computacional</vt:lpstr>
      <vt:lpstr>Plataformas de Execução Paralela</vt:lpstr>
      <vt:lpstr>Plataformas de Execução</vt:lpstr>
      <vt:lpstr>Suporte Computacional para SOs / Linguagens Multi-tarefas</vt:lpstr>
      <vt:lpstr>Suporte Computacional para Computação Paralela</vt:lpstr>
      <vt:lpstr>       Processamento Paralelo - Modelo de Memória Compartilhada </vt:lpstr>
      <vt:lpstr>Modelo de Programação Paralela - CUDA</vt:lpstr>
      <vt:lpstr>Modelo de Programação Paralela - CUDA</vt:lpstr>
      <vt:lpstr>                OpenCL</vt:lpstr>
      <vt:lpstr>OpenCL</vt:lpstr>
      <vt:lpstr>Suporte para OpenCL</vt:lpstr>
      <vt:lpstr>Modelo de Programação Paralela - OpenMP</vt:lpstr>
      <vt:lpstr>Message Passing Interface – MPI </vt:lpstr>
      <vt:lpstr> What are Pthreads? </vt:lpstr>
      <vt:lpstr>PThreads</vt:lpstr>
      <vt:lpstr>Computação com Objetos Distribuídos </vt:lpstr>
      <vt:lpstr>Suporte Computacional para Programação Distribuída</vt:lpstr>
      <vt:lpstr>Middleware para Programação Distribuída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Novel Approach of Prioritizing Use Case Scenarios (Uma nova abordagem para priorização de cenários de caso de uso)</dc:title>
  <dc:creator>uriank</dc:creator>
  <cp:lastModifiedBy>bosco</cp:lastModifiedBy>
  <cp:revision>341</cp:revision>
  <dcterms:created xsi:type="dcterms:W3CDTF">2009-05-20T00:57:14Z</dcterms:created>
  <dcterms:modified xsi:type="dcterms:W3CDTF">2017-03-08T21:55:07Z</dcterms:modified>
</cp:coreProperties>
</file>